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24384000" cy="13716000"/>
  <p:notesSz cx="6858000" cy="9144000"/>
  <p:embeddedFontLst>
    <p:embeddedFont>
      <p:font typeface="Avenir Next" panose="020B0503020202020204" pitchFamily="34" charset="0"/>
      <p:regular r:id="rId14"/>
      <p:bold r:id="rId15"/>
      <p:italic r:id="rId16"/>
      <p:boldItalic r:id="rId17"/>
    </p:embeddedFont>
    <p:embeddedFont>
      <p:font typeface="Montserrat Bold" pitchFamily="2" charset="77"/>
      <p:bold r:id="rId18"/>
      <p:italic r:id="rId19"/>
      <p:boldItalic r:id="rId20"/>
    </p:embeddedFont>
    <p:embeddedFont>
      <p:font typeface="Montserrat Medium" pitchFamily="2" charset="77"/>
      <p:regular r:id="rId21"/>
      <p:italic r:id="rId22"/>
    </p:embeddedFont>
    <p:embeddedFont>
      <p:font typeface="Montserrat SemiBold" pitchFamily="2" charset="77"/>
      <p:regular r:id="rId23"/>
      <p:bold r:id="rId24"/>
      <p:italic r:id="rId25"/>
      <p:boldItalic r:id="rId26"/>
    </p:embeddedFont>
    <p:embeddedFont>
      <p:font typeface="Montserrat-BoldItalic" pitchFamily="2" charset="77"/>
      <p:bold r:id="rId27"/>
      <p:italic r:id="rId28"/>
      <p:boldItalic r:id="rId29"/>
    </p:embeddedFont>
    <p:embeddedFont>
      <p:font typeface="Montserrat-Italic" pitchFamily="2" charset="77"/>
      <p:italic r:id="rId30"/>
    </p:embeddedFont>
    <p:embeddedFont>
      <p:font typeface="Tw Cen MT" panose="020B0602020104020603" pitchFamily="34" charset="77"/>
      <p:regular r:id="rId31"/>
      <p:bold r:id="rId32"/>
      <p:italic r:id="rId33"/>
      <p:boldItalic r:id="rId34"/>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56"/>
    <p:restoredTop sz="94694"/>
  </p:normalViewPr>
  <p:slideViewPr>
    <p:cSldViewPr snapToGrid="0" snapToObjects="1">
      <p:cViewPr varScale="1">
        <p:scale>
          <a:sx n="60" d="100"/>
          <a:sy n="60" d="100"/>
        </p:scale>
        <p:origin x="14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21" Type="http://schemas.openxmlformats.org/officeDocument/2006/relationships/font" Target="fonts/font8.fntdata"/><Relationship Id="rId34" Type="http://schemas.openxmlformats.org/officeDocument/2006/relationships/font" Target="fonts/font2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5" name="Shape 125"/>
          <p:cNvSpPr>
            <a:spLocks noGrp="1" noRot="1" noChangeAspect="1"/>
          </p:cNvSpPr>
          <p:nvPr>
            <p:ph type="sldImg"/>
          </p:nvPr>
        </p:nvSpPr>
        <p:spPr>
          <a:xfrm>
            <a:off x="1143000" y="685800"/>
            <a:ext cx="4572000" cy="3429000"/>
          </a:xfrm>
          <a:prstGeom prst="rect">
            <a:avLst/>
          </a:prstGeom>
        </p:spPr>
        <p:txBody>
          <a:bodyPr/>
          <a:lstStyle/>
          <a:p>
            <a:endParaRPr/>
          </a:p>
        </p:txBody>
      </p:sp>
      <p:sp>
        <p:nvSpPr>
          <p:cNvPr id="126" name="Shape 12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117" name="Shape 117"/>
          <p:cNvSpPr>
            <a:spLocks noGrp="1"/>
          </p:cNvSpPr>
          <p:nvPr>
            <p:ph type="title"/>
          </p:nvPr>
        </p:nvSpPr>
        <p:spPr>
          <a:xfrm>
            <a:off x="4833937" y="2303859"/>
            <a:ext cx="14716127" cy="4643439"/>
          </a:xfrm>
          <a:prstGeom prst="rect">
            <a:avLst/>
          </a:prstGeom>
        </p:spPr>
        <p:txBody>
          <a:bodyPr anchor="b"/>
          <a:lstStyle>
            <a:lvl1pPr>
              <a:defRPr sz="10800"/>
            </a:lvl1pPr>
          </a:lstStyle>
          <a:p>
            <a:r>
              <a:t>Title Text</a:t>
            </a:r>
          </a:p>
        </p:txBody>
      </p:sp>
      <p:sp>
        <p:nvSpPr>
          <p:cNvPr id="118" name="Shape 118"/>
          <p:cNvSpPr>
            <a:spLocks noGrp="1"/>
          </p:cNvSpPr>
          <p:nvPr>
            <p:ph type="body" sz="quarter" idx="1"/>
          </p:nvPr>
        </p:nvSpPr>
        <p:spPr>
          <a:xfrm>
            <a:off x="4833937" y="7090171"/>
            <a:ext cx="14716127" cy="1589486"/>
          </a:xfrm>
          <a:prstGeom prst="rect">
            <a:avLst/>
          </a:prstGeom>
        </p:spPr>
        <p:txBody>
          <a:bodyPr anchor="t"/>
          <a:lstStyle>
            <a:lvl1pPr marL="0" indent="0" algn="ctr">
              <a:spcBef>
                <a:spcPts val="0"/>
              </a:spcBef>
              <a:buSzTx/>
              <a:buNone/>
              <a:defRPr sz="4800"/>
            </a:lvl1pPr>
            <a:lvl2pPr marL="0" indent="228600" algn="ctr">
              <a:spcBef>
                <a:spcPts val="0"/>
              </a:spcBef>
              <a:buSzTx/>
              <a:buNone/>
              <a:defRPr sz="4800"/>
            </a:lvl2pPr>
            <a:lvl3pPr marL="0" indent="457200" algn="ctr">
              <a:spcBef>
                <a:spcPts val="0"/>
              </a:spcBef>
              <a:buSzTx/>
              <a:buNone/>
              <a:defRPr sz="4800"/>
            </a:lvl3pPr>
            <a:lvl4pPr marL="0" indent="685800" algn="ctr">
              <a:spcBef>
                <a:spcPts val="0"/>
              </a:spcBef>
              <a:buSzTx/>
              <a:buNone/>
              <a:defRPr sz="4800"/>
            </a:lvl4pPr>
            <a:lvl5pPr marL="0" indent="914400" algn="ctr">
              <a:spcBef>
                <a:spcPts val="0"/>
              </a:spcBef>
              <a:buSzTx/>
              <a:buNone/>
              <a:defRPr sz="4800"/>
            </a:lvl5pPr>
          </a:lstStyle>
          <a:p>
            <a:r>
              <a:t>Body Level One</a:t>
            </a:r>
          </a:p>
          <a:p>
            <a:pPr lvl="1"/>
            <a:r>
              <a:t>Body Level Two</a:t>
            </a:r>
          </a:p>
          <a:p>
            <a:pPr lvl="2"/>
            <a:r>
              <a:t>Body Level Three</a:t>
            </a:r>
          </a:p>
          <a:p>
            <a:pPr lvl="3"/>
            <a:r>
              <a:t>Body Level Four</a:t>
            </a:r>
          </a:p>
          <a:p>
            <a:pPr lvl="4"/>
            <a:r>
              <a:t>Body Level Five</a:t>
            </a:r>
          </a:p>
        </p:txBody>
      </p:sp>
      <p:sp>
        <p:nvSpPr>
          <p:cNvPr id="119" name="Shape 119"/>
          <p:cNvSpPr>
            <a:spLocks noGrp="1"/>
          </p:cNvSpPr>
          <p:nvPr>
            <p:ph type="sldNum" sz="quarter" idx="2"/>
          </p:nvPr>
        </p:nvSpPr>
        <p:spPr>
          <a:xfrm>
            <a:off x="11968225" y="13073062"/>
            <a:ext cx="438024" cy="440308"/>
          </a:xfrm>
          <a:prstGeom prst="rect">
            <a:avLst/>
          </a:prstGeom>
        </p:spPr>
        <p:txBody>
          <a:bodyPr/>
          <a:lstStyle>
            <a:lvl1pPr>
              <a:defRPr sz="2000">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01778DA-0C44-304A-95A6-7E9F1EF25C96}"/>
              </a:ext>
            </a:extLst>
          </p:cNvPr>
          <p:cNvGrpSpPr/>
          <p:nvPr/>
        </p:nvGrpSpPr>
        <p:grpSpPr>
          <a:xfrm>
            <a:off x="-230737" y="-46537"/>
            <a:ext cx="24650187" cy="13053790"/>
            <a:chOff x="-230737" y="-46537"/>
            <a:chExt cx="24650187" cy="13053790"/>
          </a:xfrm>
        </p:grpSpPr>
        <p:pic>
          <p:nvPicPr>
            <p:cNvPr id="128" name="KJ Brainstorming.jpg"/>
            <p:cNvPicPr>
              <a:picLocks noChangeAspect="1"/>
            </p:cNvPicPr>
            <p:nvPr/>
          </p:nvPicPr>
          <p:blipFill>
            <a:blip r:embed="rId2"/>
            <a:srcRect t="18480" b="18480"/>
            <a:stretch>
              <a:fillRect/>
            </a:stretch>
          </p:blipFill>
          <p:spPr>
            <a:xfrm>
              <a:off x="-22552" y="318"/>
              <a:ext cx="24419839" cy="11336886"/>
            </a:xfrm>
            <a:prstGeom prst="rect">
              <a:avLst/>
            </a:prstGeom>
            <a:ln w="12700">
              <a:miter lim="400000"/>
            </a:ln>
          </p:spPr>
        </p:pic>
        <p:sp>
          <p:nvSpPr>
            <p:cNvPr id="129" name="Shape 129"/>
            <p:cNvSpPr/>
            <p:nvPr/>
          </p:nvSpPr>
          <p:spPr>
            <a:xfrm>
              <a:off x="585599" y="11962671"/>
              <a:ext cx="6798083" cy="1019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b="0">
                  <a:latin typeface="Montserrat Bold"/>
                  <a:ea typeface="Montserrat Bold"/>
                  <a:cs typeface="Montserrat Bold"/>
                  <a:sym typeface="Montserrat Bold"/>
                </a:defRPr>
              </a:pPr>
              <a:r>
                <a:rPr>
                  <a:solidFill>
                    <a:srgbClr val="EE5150"/>
                  </a:solidFill>
                </a:rPr>
                <a:t>TURN TO: </a:t>
              </a:r>
              <a:r>
                <a:t>Page 80</a:t>
              </a:r>
            </a:p>
          </p:txBody>
        </p:sp>
        <p:sp>
          <p:nvSpPr>
            <p:cNvPr id="130" name="Shape 130"/>
            <p:cNvSpPr/>
            <p:nvPr/>
          </p:nvSpPr>
          <p:spPr>
            <a:xfrm>
              <a:off x="-11196" y="-46537"/>
              <a:ext cx="24406392" cy="11221231"/>
            </a:xfrm>
            <a:prstGeom prst="rect">
              <a:avLst/>
            </a:prstGeom>
            <a:solidFill>
              <a:srgbClr val="000000">
                <a:alpha val="39844"/>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1" name="Shape 131"/>
            <p:cNvSpPr/>
            <p:nvPr/>
          </p:nvSpPr>
          <p:spPr>
            <a:xfrm>
              <a:off x="13058" y="11257466"/>
              <a:ext cx="24406392"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2" name="Shape 132"/>
            <p:cNvSpPr/>
            <p:nvPr/>
          </p:nvSpPr>
          <p:spPr>
            <a:xfrm>
              <a:off x="17326292" y="12254777"/>
              <a:ext cx="653834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Katarzyna Stawarz, CC BY 2.0, </a:t>
              </a:r>
            </a:p>
            <a:p>
              <a:pPr algn="r">
                <a:defRPr sz="2000" b="0">
                  <a:solidFill>
                    <a:srgbClr val="919191"/>
                  </a:solidFill>
                  <a:latin typeface="Montserrat Medium"/>
                  <a:ea typeface="Montserrat Medium"/>
                  <a:cs typeface="Montserrat Medium"/>
                  <a:sym typeface="Montserrat Medium"/>
                </a:defRPr>
              </a:pPr>
              <a:r>
                <a:t>https:// www.flickr.com/photos/flk/5481461561/</a:t>
              </a:r>
            </a:p>
          </p:txBody>
        </p:sp>
        <p:sp>
          <p:nvSpPr>
            <p:cNvPr id="133" name="Shape 133"/>
            <p:cNvSpPr/>
            <p:nvPr/>
          </p:nvSpPr>
          <p:spPr>
            <a:xfrm>
              <a:off x="537603" y="7260145"/>
              <a:ext cx="10695602" cy="3038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5700" i="1">
                  <a:solidFill>
                    <a:srgbClr val="FFFFFF"/>
                  </a:solidFill>
                  <a:latin typeface="Palatino"/>
                  <a:ea typeface="Palatino"/>
                  <a:cs typeface="Palatino"/>
                  <a:sym typeface="Palatino"/>
                </a:defRPr>
              </a:pPr>
              <a:r>
                <a:t>Collaboratively connecting and </a:t>
              </a:r>
            </a:p>
            <a:p>
              <a:pPr algn="l">
                <a:defRPr sz="5700" i="1">
                  <a:solidFill>
                    <a:srgbClr val="FFFFFF"/>
                  </a:solidFill>
                  <a:latin typeface="Palatino"/>
                  <a:ea typeface="Palatino"/>
                  <a:cs typeface="Palatino"/>
                  <a:sym typeface="Palatino"/>
                </a:defRPr>
              </a:pPr>
              <a:r>
                <a:t>prioritising ideas </a:t>
              </a:r>
            </a:p>
          </p:txBody>
        </p:sp>
        <p:sp>
          <p:nvSpPr>
            <p:cNvPr id="134" name="Shape 134"/>
            <p:cNvSpPr/>
            <p:nvPr/>
          </p:nvSpPr>
          <p:spPr>
            <a:xfrm>
              <a:off x="8240" y="4495128"/>
              <a:ext cx="1818292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5" name="Shape 135"/>
            <p:cNvSpPr/>
            <p:nvPr/>
          </p:nvSpPr>
          <p:spPr>
            <a:xfrm rot="5400000">
              <a:off x="17665712" y="5032988"/>
              <a:ext cx="2321716"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6" name="Shape 136"/>
            <p:cNvSpPr/>
            <p:nvPr/>
          </p:nvSpPr>
          <p:spPr>
            <a:xfrm>
              <a:off x="-230737" y="2900742"/>
              <a:ext cx="18688858" cy="3931013"/>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spAutoFit/>
            </a:bodyPr>
            <a:lstStyle/>
            <a:p>
              <a:pPr lvl="3" algn="l" defTabSz="642937">
                <a:lnSpc>
                  <a:spcPts val="35600"/>
                </a:lnSpc>
                <a:defRPr sz="16000" b="0" spc="-319">
                  <a:solidFill>
                    <a:srgbClr val="FFFFFF"/>
                  </a:solidFill>
                  <a:latin typeface="Montserrat Bold"/>
                  <a:ea typeface="Montserrat Bold"/>
                  <a:cs typeface="Montserrat Bold"/>
                  <a:sym typeface="Montserrat Bold"/>
                </a:defRPr>
              </a:pPr>
              <a:r>
                <a:rPr dirty="0"/>
                <a:t>KJ Brainstorming</a:t>
              </a:r>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83AE3C5-9CD0-F94C-B4CC-BDA6C4278C42}"/>
              </a:ext>
            </a:extLst>
          </p:cNvPr>
          <p:cNvGrpSpPr/>
          <p:nvPr/>
        </p:nvGrpSpPr>
        <p:grpSpPr>
          <a:xfrm>
            <a:off x="-36937" y="-2011"/>
            <a:ext cx="24496471" cy="12569404"/>
            <a:chOff x="-36937" y="-2011"/>
            <a:chExt cx="24496471" cy="12569404"/>
          </a:xfrm>
        </p:grpSpPr>
        <p:pic>
          <p:nvPicPr>
            <p:cNvPr id="375" name="pasted-image.pdf"/>
            <p:cNvPicPr>
              <a:picLocks noChangeAspect="1"/>
            </p:cNvPicPr>
            <p:nvPr/>
          </p:nvPicPr>
          <p:blipFill>
            <a:blip r:embed="rId2"/>
            <a:srcRect l="57245" t="62662" r="8715"/>
            <a:stretch>
              <a:fillRect/>
            </a:stretch>
          </p:blipFill>
          <p:spPr>
            <a:xfrm>
              <a:off x="1587" y="-2011"/>
              <a:ext cx="24457947" cy="12569404"/>
            </a:xfrm>
            <a:prstGeom prst="rect">
              <a:avLst/>
            </a:prstGeom>
            <a:ln w="12700">
              <a:miter lim="400000"/>
            </a:ln>
          </p:spPr>
        </p:pic>
        <p:sp>
          <p:nvSpPr>
            <p:cNvPr id="376" name="Shape 376"/>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377" name="Shape 377"/>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78" name="Shape 378"/>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Bold"/>
                  <a:ea typeface="Montserrat Bold"/>
                  <a:cs typeface="Montserrat Bold"/>
                  <a:sym typeface="Montserrat Bold"/>
                </a:defRPr>
              </a:lvl1pPr>
            </a:lstStyle>
            <a:p>
              <a:r>
                <a:t>Upload photos of your work:</a:t>
              </a:r>
            </a:p>
          </p:txBody>
        </p:sp>
        <p:sp>
          <p:nvSpPr>
            <p:cNvPr id="379" name="Shape 379"/>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Bold"/>
                  <a:ea typeface="Montserrat Bold"/>
                  <a:cs typeface="Montserrat Bold"/>
                  <a:sym typeface="Montserrat Bold"/>
                </a:defRPr>
              </a:pPr>
              <a:endParaRP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Upload a photo and caption of your work</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Wait for moderation</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View others’ ideas  </a:t>
              </a:r>
            </a:p>
          </p:txBody>
        </p:sp>
        <p:sp>
          <p:nvSpPr>
            <p:cNvPr id="380" name="Shape 380"/>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DE2C97D-B10C-FD4E-82AD-4CE5AE5D5D2E}"/>
              </a:ext>
            </a:extLst>
          </p:cNvPr>
          <p:cNvGrpSpPr/>
          <p:nvPr/>
        </p:nvGrpSpPr>
        <p:grpSpPr>
          <a:xfrm>
            <a:off x="-36937" y="720955"/>
            <a:ext cx="24457874" cy="13025113"/>
            <a:chOff x="-36937" y="720955"/>
            <a:chExt cx="24457874" cy="13025113"/>
          </a:xfrm>
        </p:grpSpPr>
        <p:pic>
          <p:nvPicPr>
            <p:cNvPr id="382"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383"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384" name="Shape 384"/>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85" name="Shape 385"/>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386" name="Shape 386"/>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Bold"/>
                  <a:ea typeface="Montserrat Bold"/>
                  <a:cs typeface="Montserrat Bold"/>
                  <a:sym typeface="Montserrat 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Bold"/>
                  <a:ea typeface="Montserrat Bold"/>
                  <a:cs typeface="Montserrat Bold"/>
                  <a:sym typeface="Montserrat 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387" name="Shape 387"/>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Medium"/>
                  <a:ea typeface="Montserrat Medium"/>
                  <a:cs typeface="Montserrat Medium"/>
                  <a:sym typeface="Montserrat Medium"/>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388" name="Shape 388"/>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C47B1D9-8340-B04D-9320-5112BE662AFF}"/>
              </a:ext>
            </a:extLst>
          </p:cNvPr>
          <p:cNvGrpSpPr/>
          <p:nvPr/>
        </p:nvGrpSpPr>
        <p:grpSpPr>
          <a:xfrm>
            <a:off x="-494604" y="-878941"/>
            <a:ext cx="24359238" cy="13987794"/>
            <a:chOff x="-494604" y="-878941"/>
            <a:chExt cx="24359238" cy="13987794"/>
          </a:xfrm>
        </p:grpSpPr>
        <p:sp>
          <p:nvSpPr>
            <p:cNvPr id="138" name="Shape 138"/>
            <p:cNvSpPr/>
            <p:nvPr/>
          </p:nvSpPr>
          <p:spPr>
            <a:xfrm>
              <a:off x="5037" y="-375470"/>
              <a:ext cx="17058978" cy="5562601"/>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9" name="Shape 139"/>
            <p:cNvSpPr/>
            <p:nvPr/>
          </p:nvSpPr>
          <p:spPr>
            <a:xfrm rot="5400000">
              <a:off x="15628357" y="1429342"/>
              <a:ext cx="5169185" cy="22824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0" name="Shape 140"/>
            <p:cNvSpPr/>
            <p:nvPr/>
          </p:nvSpPr>
          <p:spPr>
            <a:xfrm>
              <a:off x="-494604" y="-878941"/>
              <a:ext cx="18411876" cy="49530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6000" b="0" spc="-319">
                  <a:solidFill>
                    <a:srgbClr val="EE5150"/>
                  </a:solidFill>
                  <a:latin typeface="Montserrat Bold"/>
                  <a:ea typeface="Montserrat Bold"/>
                  <a:cs typeface="Montserrat Bold"/>
                  <a:sym typeface="Montserrat Bold"/>
                </a:defRPr>
              </a:pPr>
              <a:r>
                <a:rPr dirty="0"/>
                <a:t>KJ Brainstorming</a:t>
              </a:r>
            </a:p>
          </p:txBody>
        </p:sp>
        <p:sp>
          <p:nvSpPr>
            <p:cNvPr id="141" name="Shape 141"/>
            <p:cNvSpPr/>
            <p:nvPr/>
          </p:nvSpPr>
          <p:spPr>
            <a:xfrm>
              <a:off x="18745136" y="12661177"/>
              <a:ext cx="5119498"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a:solidFill>
                    <a:srgbClr val="FFFFFF"/>
                  </a:solidFill>
                </a:rPr>
                <a:t>Image Attribution: Lorum ipsum dolor</a:t>
              </a:r>
              <a:r>
                <a:t> </a:t>
              </a:r>
            </a:p>
          </p:txBody>
        </p:sp>
      </p:grpSp>
      <p:sp>
        <p:nvSpPr>
          <p:cNvPr id="142" name="Shape 142"/>
          <p:cNvSpPr/>
          <p:nvPr/>
        </p:nvSpPr>
        <p:spPr>
          <a:xfrm>
            <a:off x="688027" y="5976336"/>
            <a:ext cx="3419298"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Bold"/>
                <a:ea typeface="Montserrat Bold"/>
                <a:cs typeface="Montserrat Bold"/>
                <a:sym typeface="Montserrat Bold"/>
              </a:defRPr>
            </a:lvl1pPr>
          </a:lstStyle>
          <a:p>
            <a:r>
              <a:t>Example: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14E2177-CC39-A24C-8D86-DDEC7174FDDF}"/>
              </a:ext>
            </a:extLst>
          </p:cNvPr>
          <p:cNvGrpSpPr/>
          <p:nvPr/>
        </p:nvGrpSpPr>
        <p:grpSpPr>
          <a:xfrm>
            <a:off x="-210560" y="-75167"/>
            <a:ext cx="25004116" cy="13463420"/>
            <a:chOff x="-210560" y="-75167"/>
            <a:chExt cx="25004116" cy="13463420"/>
          </a:xfrm>
        </p:grpSpPr>
        <p:pic>
          <p:nvPicPr>
            <p:cNvPr id="144" name="KJ Brainstorming.jpg"/>
            <p:cNvPicPr>
              <a:picLocks noChangeAspect="1"/>
            </p:cNvPicPr>
            <p:nvPr/>
          </p:nvPicPr>
          <p:blipFill>
            <a:blip r:embed="rId2"/>
            <a:srcRect t="29381" b="29381"/>
            <a:stretch>
              <a:fillRect/>
            </a:stretch>
          </p:blipFill>
          <p:spPr>
            <a:xfrm>
              <a:off x="13096" y="12700"/>
              <a:ext cx="19457429" cy="5908847"/>
            </a:xfrm>
            <a:prstGeom prst="rect">
              <a:avLst/>
            </a:prstGeom>
            <a:ln w="12700">
              <a:miter lim="400000"/>
            </a:ln>
          </p:spPr>
        </p:pic>
        <p:sp>
          <p:nvSpPr>
            <p:cNvPr id="145" name="Shape 145"/>
            <p:cNvSpPr/>
            <p:nvPr/>
          </p:nvSpPr>
          <p:spPr>
            <a:xfrm rot="16200000">
              <a:off x="14734463" y="1317089"/>
              <a:ext cx="6120259" cy="33603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6" name="Shape 146"/>
            <p:cNvSpPr/>
            <p:nvPr/>
          </p:nvSpPr>
          <p:spPr>
            <a:xfrm rot="16200000">
              <a:off x="17562253" y="615600"/>
              <a:ext cx="3063688"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7" name="Shape 147"/>
            <p:cNvSpPr/>
            <p:nvPr/>
          </p:nvSpPr>
          <p:spPr>
            <a:xfrm>
              <a:off x="19899076" y="-60452"/>
              <a:ext cx="4496227"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8" name="Shape 148"/>
            <p:cNvSpPr/>
            <p:nvPr/>
          </p:nvSpPr>
          <p:spPr>
            <a:xfrm>
              <a:off x="19213200" y="255600"/>
              <a:ext cx="5580356" cy="11557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5300"/>
                </a:lnSpc>
                <a:defRPr sz="7400" b="0" spc="-148">
                  <a:solidFill>
                    <a:srgbClr val="FFFFFF"/>
                  </a:solidFill>
                  <a:latin typeface="Montserrat Bold"/>
                  <a:ea typeface="Montserrat Bold"/>
                  <a:cs typeface="Montserrat Bold"/>
                  <a:sym typeface="Montserrat Bold"/>
                </a:defRPr>
              </a:pPr>
              <a:r>
                <a:rPr dirty="0"/>
                <a:t>PAGE 80</a:t>
              </a:r>
            </a:p>
          </p:txBody>
        </p:sp>
        <p:sp>
          <p:nvSpPr>
            <p:cNvPr id="149" name="Shape 149"/>
            <p:cNvSpPr/>
            <p:nvPr/>
          </p:nvSpPr>
          <p:spPr>
            <a:xfrm>
              <a:off x="-110395" y="1849983"/>
              <a:ext cx="16654065" cy="2321715"/>
            </a:xfrm>
            <a:prstGeom prst="rect">
              <a:avLst/>
            </a:prstGeom>
            <a:solidFill>
              <a:srgbClr val="EE5150"/>
            </a:solidFill>
            <a:ln w="12700">
              <a:miter lim="400000"/>
            </a:ln>
          </p:spPr>
          <p:txBody>
            <a:bodyPr lIns="0" tIns="0" rIns="0" bIns="0" anchor="ctr"/>
            <a:lstStyle/>
            <a:p>
              <a:pPr lvl="3" algn="l" defTabSz="642937">
                <a:lnSpc>
                  <a:spcPts val="27400"/>
                </a:lnSpc>
                <a:defRPr sz="9200">
                  <a:solidFill>
                    <a:srgbClr val="FFFFFF"/>
                  </a:solidFill>
                  <a:latin typeface="Tw Cen MT"/>
                  <a:ea typeface="Tw Cen MT"/>
                  <a:cs typeface="Tw Cen MT"/>
                  <a:sym typeface="Tw Cen MT"/>
                </a:defRPr>
              </a:pPr>
              <a:endParaRPr/>
            </a:p>
          </p:txBody>
        </p:sp>
        <p:sp>
          <p:nvSpPr>
            <p:cNvPr id="150" name="Shape 150"/>
            <p:cNvSpPr/>
            <p:nvPr/>
          </p:nvSpPr>
          <p:spPr>
            <a:xfrm rot="5400000">
              <a:off x="15995358" y="2375144"/>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1" name="Shape 151"/>
            <p:cNvSpPr/>
            <p:nvPr/>
          </p:nvSpPr>
          <p:spPr>
            <a:xfrm>
              <a:off x="-210560" y="904272"/>
              <a:ext cx="16654065" cy="2705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100"/>
                </a:lnSpc>
                <a:defRPr sz="15000" spc="-300">
                  <a:solidFill>
                    <a:srgbClr val="FFFFFF"/>
                  </a:solidFill>
                  <a:latin typeface="Avenir Next"/>
                  <a:ea typeface="Avenir Next"/>
                  <a:cs typeface="Avenir Next"/>
                  <a:sym typeface="Avenir Next"/>
                </a:defRPr>
              </a:pPr>
              <a:r>
                <a:rPr dirty="0"/>
                <a:t>KJ </a:t>
              </a:r>
              <a:r>
                <a:rPr sz="15600" spc="-312" dirty="0"/>
                <a:t>Brainstorming</a:t>
              </a:r>
            </a:p>
          </p:txBody>
        </p:sp>
        <p:sp>
          <p:nvSpPr>
            <p:cNvPr id="152" name="Shape 152"/>
            <p:cNvSpPr/>
            <p:nvPr/>
          </p:nvSpPr>
          <p:spPr>
            <a:xfrm>
              <a:off x="2498279" y="9570056"/>
              <a:ext cx="19139560" cy="1"/>
            </a:xfrm>
            <a:prstGeom prst="line">
              <a:avLst/>
            </a:prstGeom>
            <a:ln w="635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3" name="Shape 153"/>
            <p:cNvSpPr/>
            <p:nvPr/>
          </p:nvSpPr>
          <p:spPr>
            <a:xfrm>
              <a:off x="1496785" y="90507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54" name="Shape 154"/>
            <p:cNvSpPr/>
            <p:nvPr/>
          </p:nvSpPr>
          <p:spPr>
            <a:xfrm>
              <a:off x="1372043" y="6455481"/>
              <a:ext cx="21354889" cy="2022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3000" b="0">
                  <a:latin typeface="Montserrat Medium"/>
                  <a:ea typeface="Montserrat Medium"/>
                  <a:cs typeface="Montserrat Medium"/>
                  <a:sym typeface="Montserrat Medium"/>
                </a:defRPr>
              </a:lvl1pPr>
            </a:lstStyle>
            <a:p>
              <a:r>
                <a:t>In this exercise, you will use the KJ Brainstorming method to identify and prioritise themes in user research data. Use the resources onthe companion website if you don’t have your own data. Alternatively, you can also complete the exercise with ideas generated through the brainwriting 6-3-5 method (p.28). </a:t>
              </a:r>
            </a:p>
          </p:txBody>
        </p:sp>
        <p:sp>
          <p:nvSpPr>
            <p:cNvPr id="155" name="Shape 155"/>
            <p:cNvSpPr/>
            <p:nvPr/>
          </p:nvSpPr>
          <p:spPr>
            <a:xfrm>
              <a:off x="21336913" y="90507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156" name="Shape 156"/>
            <p:cNvSpPr/>
            <p:nvPr/>
          </p:nvSpPr>
          <p:spPr>
            <a:xfrm>
              <a:off x="1154878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4</a:t>
              </a:r>
            </a:p>
          </p:txBody>
        </p:sp>
        <p:sp>
          <p:nvSpPr>
            <p:cNvPr id="157" name="Shape 157"/>
            <p:cNvSpPr/>
            <p:nvPr/>
          </p:nvSpPr>
          <p:spPr>
            <a:xfrm>
              <a:off x="4859919"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2</a:t>
              </a:r>
            </a:p>
          </p:txBody>
        </p:sp>
        <p:sp>
          <p:nvSpPr>
            <p:cNvPr id="158" name="Shape 158"/>
            <p:cNvSpPr/>
            <p:nvPr/>
          </p:nvSpPr>
          <p:spPr>
            <a:xfrm>
              <a:off x="8185654"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3</a:t>
              </a:r>
            </a:p>
          </p:txBody>
        </p:sp>
        <p:sp>
          <p:nvSpPr>
            <p:cNvPr id="159" name="Shape 159"/>
            <p:cNvSpPr/>
            <p:nvPr/>
          </p:nvSpPr>
          <p:spPr>
            <a:xfrm>
              <a:off x="14911922" y="9050786"/>
              <a:ext cx="1038541" cy="1038541"/>
            </a:xfrm>
            <a:prstGeom prst="ellipse">
              <a:avLst/>
            </a:prstGeom>
            <a:solidFill>
              <a:srgbClr val="D6D6D6"/>
            </a:solidFill>
            <a:ln w="12700">
              <a:miter lim="400000"/>
            </a:ln>
          </p:spPr>
          <p:txBody>
            <a:bodyPr lIns="71437" tIns="71437" rIns="71437" bIns="71437" anchor="ctr"/>
            <a:lstStyle/>
            <a:p>
              <a:pPr>
                <a:defRPr sz="3600" b="0">
                  <a:solidFill>
                    <a:srgbClr val="FFFFFF"/>
                  </a:solidFill>
                  <a:latin typeface="Montserrat SemiBold"/>
                  <a:ea typeface="Montserrat SemiBold"/>
                  <a:cs typeface="Montserrat SemiBold"/>
                  <a:sym typeface="Montserrat SemiBold"/>
                </a:defRPr>
              </a:pPr>
              <a:endParaRPr/>
            </a:p>
          </p:txBody>
        </p:sp>
        <p:sp>
          <p:nvSpPr>
            <p:cNvPr id="160" name="Shape 160"/>
            <p:cNvSpPr/>
            <p:nvPr/>
          </p:nvSpPr>
          <p:spPr>
            <a:xfrm>
              <a:off x="1823765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6</a:t>
              </a:r>
            </a:p>
          </p:txBody>
        </p:sp>
        <p:sp>
          <p:nvSpPr>
            <p:cNvPr id="161" name="Shape 161"/>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2" name="Shape 162"/>
            <p:cNvSpPr/>
            <p:nvPr/>
          </p:nvSpPr>
          <p:spPr>
            <a:xfrm>
              <a:off x="18112142" y="3266047"/>
              <a:ext cx="6328533"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163" name="Shape 163"/>
            <p:cNvSpPr/>
            <p:nvPr/>
          </p:nvSpPr>
          <p:spPr>
            <a:xfrm>
              <a:off x="18778258" y="3275058"/>
              <a:ext cx="5412995" cy="2200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t>4+ people, pen, paper,</a:t>
              </a:r>
            </a:p>
            <a:p>
              <a:pPr marR="254000" algn="r">
                <a:defRPr sz="3000" b="0">
                  <a:solidFill>
                    <a:srgbClr val="FFFFFF"/>
                  </a:solidFill>
                  <a:latin typeface="Montserrat SemiBold"/>
                  <a:ea typeface="Montserrat SemiBold"/>
                  <a:cs typeface="Montserrat SemiBold"/>
                  <a:sym typeface="Montserrat SemiBold"/>
                </a:defRPr>
              </a:pPr>
              <a:r>
                <a:t> post-it notes (3 colours), a</a:t>
              </a:r>
            </a:p>
            <a:p>
              <a:pPr marR="254000" algn="r">
                <a:defRPr sz="3000" b="0">
                  <a:solidFill>
                    <a:srgbClr val="FFFFFF"/>
                  </a:solidFill>
                  <a:latin typeface="Montserrat SemiBold"/>
                  <a:ea typeface="Montserrat SemiBold"/>
                  <a:cs typeface="Montserrat SemiBold"/>
                  <a:sym typeface="Montserrat SemiBold"/>
                </a:defRPr>
              </a:pPr>
              <a:r>
                <a:t> wall, highlighter </a:t>
              </a:r>
              <a:endParaRPr sz="1200" b="1">
                <a:solidFill>
                  <a:srgbClr val="000000"/>
                </a:solidFill>
                <a:latin typeface="Times"/>
                <a:ea typeface="Times"/>
                <a:cs typeface="Times"/>
                <a:sym typeface="Times"/>
              </a:endParaRPr>
            </a:p>
          </p:txBody>
        </p:sp>
        <p:sp>
          <p:nvSpPr>
            <p:cNvPr id="164" name="Shape 164"/>
            <p:cNvSpPr/>
            <p:nvPr/>
          </p:nvSpPr>
          <p:spPr>
            <a:xfrm>
              <a:off x="14919650" y="9039447"/>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5</a:t>
              </a:r>
            </a:p>
          </p:txBody>
        </p:sp>
        <p:sp>
          <p:nvSpPr>
            <p:cNvPr id="165" name="Shape 165"/>
            <p:cNvSpPr/>
            <p:nvPr/>
          </p:nvSpPr>
          <p:spPr>
            <a:xfrm>
              <a:off x="8185654" y="9012063"/>
              <a:ext cx="1038542"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66" name="Shape 166"/>
            <p:cNvSpPr/>
            <p:nvPr/>
          </p:nvSpPr>
          <p:spPr>
            <a:xfrm>
              <a:off x="21336913"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167" name="Shape 167"/>
            <p:cNvSpPr/>
            <p:nvPr/>
          </p:nvSpPr>
          <p:spPr>
            <a:xfrm>
              <a:off x="17580292" y="12635777"/>
              <a:ext cx="653834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Katarzyna Stawarz, CC BY 2.0, </a:t>
              </a:r>
            </a:p>
            <a:p>
              <a:pPr algn="r">
                <a:defRPr sz="2000" b="0">
                  <a:solidFill>
                    <a:srgbClr val="919191"/>
                  </a:solidFill>
                  <a:latin typeface="Montserrat Medium"/>
                  <a:ea typeface="Montserrat Medium"/>
                  <a:cs typeface="Montserrat Medium"/>
                  <a:sym typeface="Montserrat Medium"/>
                </a:defRPr>
              </a:pPr>
              <a:r>
                <a:t>https:// www.flickr.com/photos/flk/5481461561/</a:t>
              </a:r>
            </a:p>
          </p:txBody>
        </p:sp>
      </p:grpSp>
      <p:sp>
        <p:nvSpPr>
          <p:cNvPr id="168" name="Shape 168"/>
          <p:cNvSpPr/>
          <p:nvPr/>
        </p:nvSpPr>
        <p:spPr>
          <a:xfrm>
            <a:off x="153602"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69" name="Shape 169"/>
          <p:cNvSpPr/>
          <p:nvPr/>
        </p:nvSpPr>
        <p:spPr>
          <a:xfrm>
            <a:off x="7247604"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170" name="Shape 170"/>
          <p:cNvSpPr/>
          <p:nvPr/>
        </p:nvSpPr>
        <p:spPr>
          <a:xfrm>
            <a:off x="427283" y="10219249"/>
            <a:ext cx="3177545"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a:t>
            </a:r>
          </a:p>
        </p:txBody>
      </p:sp>
      <p:sp>
        <p:nvSpPr>
          <p:cNvPr id="171" name="Shape 171"/>
          <p:cNvSpPr/>
          <p:nvPr/>
        </p:nvSpPr>
        <p:spPr>
          <a:xfrm>
            <a:off x="13981600"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72" name="Shape 172"/>
          <p:cNvSpPr/>
          <p:nvPr/>
        </p:nvSpPr>
        <p:spPr>
          <a:xfrm>
            <a:off x="392186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a:t>
            </a:r>
          </a:p>
        </p:txBody>
      </p:sp>
      <p:sp>
        <p:nvSpPr>
          <p:cNvPr id="173" name="Shape 173"/>
          <p:cNvSpPr/>
          <p:nvPr/>
        </p:nvSpPr>
        <p:spPr>
          <a:xfrm>
            <a:off x="10592166"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174" name="Shape 174"/>
          <p:cNvSpPr/>
          <p:nvPr/>
        </p:nvSpPr>
        <p:spPr>
          <a:xfrm>
            <a:off x="1729960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175" name="Shape 175"/>
          <p:cNvSpPr/>
          <p:nvPr/>
        </p:nvSpPr>
        <p:spPr>
          <a:xfrm>
            <a:off x="20398863" y="1021237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p:nvPr/>
        </p:nvSpPr>
        <p:spPr>
          <a:xfrm>
            <a:off x="3535308"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02" name="Shape 202"/>
          <p:cNvSpPr/>
          <p:nvPr/>
        </p:nvSpPr>
        <p:spPr>
          <a:xfrm>
            <a:off x="7247604"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203" name="Shape 203"/>
          <p:cNvSpPr/>
          <p:nvPr/>
        </p:nvSpPr>
        <p:spPr>
          <a:xfrm>
            <a:off x="427283" y="10219249"/>
            <a:ext cx="3177545"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a:t>
            </a:r>
          </a:p>
        </p:txBody>
      </p:sp>
      <p:sp>
        <p:nvSpPr>
          <p:cNvPr id="204" name="Shape 204"/>
          <p:cNvSpPr/>
          <p:nvPr/>
        </p:nvSpPr>
        <p:spPr>
          <a:xfrm>
            <a:off x="13981600"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05" name="Shape 205"/>
          <p:cNvSpPr/>
          <p:nvPr/>
        </p:nvSpPr>
        <p:spPr>
          <a:xfrm>
            <a:off x="392186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a:t>
            </a:r>
          </a:p>
        </p:txBody>
      </p:sp>
      <p:sp>
        <p:nvSpPr>
          <p:cNvPr id="206" name="Shape 206"/>
          <p:cNvSpPr/>
          <p:nvPr/>
        </p:nvSpPr>
        <p:spPr>
          <a:xfrm>
            <a:off x="10592166"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207" name="Shape 207"/>
          <p:cNvSpPr/>
          <p:nvPr/>
        </p:nvSpPr>
        <p:spPr>
          <a:xfrm>
            <a:off x="1729960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208" name="Shape 208"/>
          <p:cNvSpPr/>
          <p:nvPr/>
        </p:nvSpPr>
        <p:spPr>
          <a:xfrm>
            <a:off x="20398863" y="1021237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grpSp>
        <p:nvGrpSpPr>
          <p:cNvPr id="2" name="Group 1">
            <a:extLst>
              <a:ext uri="{FF2B5EF4-FFF2-40B4-BE49-F238E27FC236}">
                <a16:creationId xmlns:a16="http://schemas.microsoft.com/office/drawing/2014/main" id="{C0883F10-866F-4E4F-ADC6-B14C6B569577}"/>
              </a:ext>
            </a:extLst>
          </p:cNvPr>
          <p:cNvGrpSpPr/>
          <p:nvPr/>
        </p:nvGrpSpPr>
        <p:grpSpPr>
          <a:xfrm>
            <a:off x="-210560" y="-75167"/>
            <a:ext cx="25004116" cy="13463420"/>
            <a:chOff x="-210560" y="-75167"/>
            <a:chExt cx="25004116" cy="13463420"/>
          </a:xfrm>
        </p:grpSpPr>
        <p:pic>
          <p:nvPicPr>
            <p:cNvPr id="177" name="KJ Brainstorming.jpg"/>
            <p:cNvPicPr>
              <a:picLocks noChangeAspect="1"/>
            </p:cNvPicPr>
            <p:nvPr/>
          </p:nvPicPr>
          <p:blipFill>
            <a:blip r:embed="rId2"/>
            <a:srcRect t="29381" b="29381"/>
            <a:stretch>
              <a:fillRect/>
            </a:stretch>
          </p:blipFill>
          <p:spPr>
            <a:xfrm>
              <a:off x="13096" y="12700"/>
              <a:ext cx="19457429" cy="5908847"/>
            </a:xfrm>
            <a:prstGeom prst="rect">
              <a:avLst/>
            </a:prstGeom>
            <a:ln w="12700">
              <a:miter lim="400000"/>
            </a:ln>
          </p:spPr>
        </p:pic>
        <p:sp>
          <p:nvSpPr>
            <p:cNvPr id="178" name="Shape 178"/>
            <p:cNvSpPr/>
            <p:nvPr/>
          </p:nvSpPr>
          <p:spPr>
            <a:xfrm rot="16200000">
              <a:off x="14734463" y="1317089"/>
              <a:ext cx="6120259" cy="33603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0" name="Shape 180"/>
            <p:cNvSpPr/>
            <p:nvPr/>
          </p:nvSpPr>
          <p:spPr>
            <a:xfrm>
              <a:off x="19899076" y="-60452"/>
              <a:ext cx="4496227"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2" name="Shape 182"/>
            <p:cNvSpPr/>
            <p:nvPr/>
          </p:nvSpPr>
          <p:spPr>
            <a:xfrm>
              <a:off x="-110395" y="1849983"/>
              <a:ext cx="16654065" cy="2321715"/>
            </a:xfrm>
            <a:prstGeom prst="rect">
              <a:avLst/>
            </a:prstGeom>
            <a:solidFill>
              <a:srgbClr val="EE5150"/>
            </a:solidFill>
            <a:ln w="12700">
              <a:miter lim="400000"/>
            </a:ln>
          </p:spPr>
          <p:txBody>
            <a:bodyPr lIns="0" tIns="0" rIns="0" bIns="0" anchor="ctr"/>
            <a:lstStyle/>
            <a:p>
              <a:pPr lvl="3" algn="l" defTabSz="642937">
                <a:lnSpc>
                  <a:spcPts val="27400"/>
                </a:lnSpc>
                <a:defRPr sz="9200">
                  <a:solidFill>
                    <a:srgbClr val="FFFFFF"/>
                  </a:solidFill>
                  <a:latin typeface="Tw Cen MT"/>
                  <a:ea typeface="Tw Cen MT"/>
                  <a:cs typeface="Tw Cen MT"/>
                  <a:sym typeface="Tw Cen MT"/>
                </a:defRPr>
              </a:pPr>
              <a:endParaRPr/>
            </a:p>
          </p:txBody>
        </p:sp>
        <p:sp>
          <p:nvSpPr>
            <p:cNvPr id="183" name="Shape 183"/>
            <p:cNvSpPr/>
            <p:nvPr/>
          </p:nvSpPr>
          <p:spPr>
            <a:xfrm rot="5400000">
              <a:off x="15995358" y="2375144"/>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5" name="Shape 185"/>
            <p:cNvSpPr/>
            <p:nvPr/>
          </p:nvSpPr>
          <p:spPr>
            <a:xfrm>
              <a:off x="2498279" y="9570056"/>
              <a:ext cx="19139560" cy="1"/>
            </a:xfrm>
            <a:prstGeom prst="line">
              <a:avLst/>
            </a:prstGeom>
            <a:ln w="635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6" name="Shape 186"/>
            <p:cNvSpPr/>
            <p:nvPr/>
          </p:nvSpPr>
          <p:spPr>
            <a:xfrm>
              <a:off x="1496785"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87" name="Shape 187"/>
            <p:cNvSpPr/>
            <p:nvPr/>
          </p:nvSpPr>
          <p:spPr>
            <a:xfrm>
              <a:off x="1372043" y="6455481"/>
              <a:ext cx="21354889" cy="2022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3000" b="0">
                  <a:latin typeface="Montserrat Medium"/>
                  <a:ea typeface="Montserrat Medium"/>
                  <a:cs typeface="Montserrat Medium"/>
                  <a:sym typeface="Montserrat Medium"/>
                </a:defRPr>
              </a:lvl1pPr>
            </a:lstStyle>
            <a:p>
              <a:r>
                <a:t>In this exercise, you will use the KJ Brainstorming method to identify and prioritise themes in user research data. Use the resources onthe companion website if you don’t have your own data. Alternatively, you can also complete the exercise with ideas generated through the brainwriting 6-3-5 method (p.28). </a:t>
              </a:r>
            </a:p>
          </p:txBody>
        </p:sp>
        <p:sp>
          <p:nvSpPr>
            <p:cNvPr id="188" name="Shape 188"/>
            <p:cNvSpPr/>
            <p:nvPr/>
          </p:nvSpPr>
          <p:spPr>
            <a:xfrm>
              <a:off x="21336913" y="90507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189" name="Shape 189"/>
            <p:cNvSpPr/>
            <p:nvPr/>
          </p:nvSpPr>
          <p:spPr>
            <a:xfrm>
              <a:off x="1154878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4</a:t>
              </a:r>
            </a:p>
          </p:txBody>
        </p:sp>
        <p:sp>
          <p:nvSpPr>
            <p:cNvPr id="190" name="Shape 190"/>
            <p:cNvSpPr/>
            <p:nvPr/>
          </p:nvSpPr>
          <p:spPr>
            <a:xfrm>
              <a:off x="4859919" y="90507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91" name="Shape 191"/>
            <p:cNvSpPr/>
            <p:nvPr/>
          </p:nvSpPr>
          <p:spPr>
            <a:xfrm>
              <a:off x="8185654"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3</a:t>
              </a:r>
            </a:p>
          </p:txBody>
        </p:sp>
        <p:sp>
          <p:nvSpPr>
            <p:cNvPr id="192" name="Shape 192"/>
            <p:cNvSpPr/>
            <p:nvPr/>
          </p:nvSpPr>
          <p:spPr>
            <a:xfrm>
              <a:off x="14911922" y="9050786"/>
              <a:ext cx="1038541" cy="1038541"/>
            </a:xfrm>
            <a:prstGeom prst="ellipse">
              <a:avLst/>
            </a:prstGeom>
            <a:solidFill>
              <a:srgbClr val="D6D6D6"/>
            </a:solidFill>
            <a:ln w="12700">
              <a:miter lim="400000"/>
            </a:ln>
          </p:spPr>
          <p:txBody>
            <a:bodyPr lIns="71437" tIns="71437" rIns="71437" bIns="71437" anchor="ctr"/>
            <a:lstStyle/>
            <a:p>
              <a:pPr>
                <a:defRPr sz="3600" b="0">
                  <a:solidFill>
                    <a:srgbClr val="FFFFFF"/>
                  </a:solidFill>
                  <a:latin typeface="Montserrat SemiBold"/>
                  <a:ea typeface="Montserrat SemiBold"/>
                  <a:cs typeface="Montserrat SemiBold"/>
                  <a:sym typeface="Montserrat SemiBold"/>
                </a:defRPr>
              </a:pPr>
              <a:endParaRPr/>
            </a:p>
          </p:txBody>
        </p:sp>
        <p:sp>
          <p:nvSpPr>
            <p:cNvPr id="193" name="Shape 193"/>
            <p:cNvSpPr/>
            <p:nvPr/>
          </p:nvSpPr>
          <p:spPr>
            <a:xfrm>
              <a:off x="1823765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6</a:t>
              </a:r>
            </a:p>
          </p:txBody>
        </p:sp>
        <p:sp>
          <p:nvSpPr>
            <p:cNvPr id="195" name="Shape 195"/>
            <p:cNvSpPr/>
            <p:nvPr/>
          </p:nvSpPr>
          <p:spPr>
            <a:xfrm>
              <a:off x="18112142" y="3266047"/>
              <a:ext cx="6328533"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196" name="Shape 196"/>
            <p:cNvSpPr/>
            <p:nvPr/>
          </p:nvSpPr>
          <p:spPr>
            <a:xfrm>
              <a:off x="18778258" y="3275058"/>
              <a:ext cx="5412995" cy="2200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t>4+ people, pen, paper,</a:t>
              </a:r>
            </a:p>
            <a:p>
              <a:pPr marR="254000" algn="r">
                <a:defRPr sz="3000" b="0">
                  <a:solidFill>
                    <a:srgbClr val="FFFFFF"/>
                  </a:solidFill>
                  <a:latin typeface="Montserrat SemiBold"/>
                  <a:ea typeface="Montserrat SemiBold"/>
                  <a:cs typeface="Montserrat SemiBold"/>
                  <a:sym typeface="Montserrat SemiBold"/>
                </a:defRPr>
              </a:pPr>
              <a:r>
                <a:t> post-it notes (3 colours), a</a:t>
              </a:r>
            </a:p>
            <a:p>
              <a:pPr marR="254000" algn="r">
                <a:defRPr sz="3000" b="0">
                  <a:solidFill>
                    <a:srgbClr val="FFFFFF"/>
                  </a:solidFill>
                  <a:latin typeface="Montserrat SemiBold"/>
                  <a:ea typeface="Montserrat SemiBold"/>
                  <a:cs typeface="Montserrat SemiBold"/>
                  <a:sym typeface="Montserrat SemiBold"/>
                </a:defRPr>
              </a:pPr>
              <a:r>
                <a:t> wall, highlighter </a:t>
              </a:r>
              <a:endParaRPr sz="1200" b="1">
                <a:solidFill>
                  <a:srgbClr val="000000"/>
                </a:solidFill>
                <a:latin typeface="Times"/>
                <a:ea typeface="Times"/>
                <a:cs typeface="Times"/>
                <a:sym typeface="Times"/>
              </a:endParaRPr>
            </a:p>
          </p:txBody>
        </p:sp>
        <p:sp>
          <p:nvSpPr>
            <p:cNvPr id="197" name="Shape 197"/>
            <p:cNvSpPr/>
            <p:nvPr/>
          </p:nvSpPr>
          <p:spPr>
            <a:xfrm>
              <a:off x="14919650" y="9039447"/>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5</a:t>
              </a:r>
            </a:p>
          </p:txBody>
        </p:sp>
        <p:sp>
          <p:nvSpPr>
            <p:cNvPr id="198" name="Shape 198"/>
            <p:cNvSpPr/>
            <p:nvPr/>
          </p:nvSpPr>
          <p:spPr>
            <a:xfrm>
              <a:off x="8185654" y="9012063"/>
              <a:ext cx="1038542"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99" name="Shape 199"/>
            <p:cNvSpPr/>
            <p:nvPr/>
          </p:nvSpPr>
          <p:spPr>
            <a:xfrm>
              <a:off x="21336913"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200" name="Shape 200"/>
            <p:cNvSpPr/>
            <p:nvPr/>
          </p:nvSpPr>
          <p:spPr>
            <a:xfrm>
              <a:off x="17580292" y="12635777"/>
              <a:ext cx="653834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Katarzyna Stawarz, CC BY 2.0, </a:t>
              </a:r>
            </a:p>
            <a:p>
              <a:pPr algn="r">
                <a:defRPr sz="2000" b="0">
                  <a:solidFill>
                    <a:srgbClr val="919191"/>
                  </a:solidFill>
                  <a:latin typeface="Montserrat Medium"/>
                  <a:ea typeface="Montserrat Medium"/>
                  <a:cs typeface="Montserrat Medium"/>
                  <a:sym typeface="Montserrat Medium"/>
                </a:defRPr>
              </a:pPr>
              <a:r>
                <a:t>https:// www.flickr.com/photos/flk/5481461561/</a:t>
              </a:r>
            </a:p>
          </p:txBody>
        </p:sp>
        <p:sp>
          <p:nvSpPr>
            <p:cNvPr id="34" name="Shape 146">
              <a:extLst>
                <a:ext uri="{FF2B5EF4-FFF2-40B4-BE49-F238E27FC236}">
                  <a16:creationId xmlns:a16="http://schemas.microsoft.com/office/drawing/2014/main" id="{61B168A7-72FA-8E40-89F5-DE41CD86A1D9}"/>
                </a:ext>
              </a:extLst>
            </p:cNvPr>
            <p:cNvSpPr/>
            <p:nvPr/>
          </p:nvSpPr>
          <p:spPr>
            <a:xfrm rot="16200000">
              <a:off x="17562253" y="615600"/>
              <a:ext cx="3063688"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8">
              <a:extLst>
                <a:ext uri="{FF2B5EF4-FFF2-40B4-BE49-F238E27FC236}">
                  <a16:creationId xmlns:a16="http://schemas.microsoft.com/office/drawing/2014/main" id="{88C78C9D-D4B6-A44D-8424-A62EAC4008AD}"/>
                </a:ext>
              </a:extLst>
            </p:cNvPr>
            <p:cNvSpPr/>
            <p:nvPr/>
          </p:nvSpPr>
          <p:spPr>
            <a:xfrm>
              <a:off x="19213200" y="255600"/>
              <a:ext cx="5580356" cy="11557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5300"/>
                </a:lnSpc>
                <a:defRPr sz="7400" b="0" spc="-148">
                  <a:solidFill>
                    <a:srgbClr val="FFFFFF"/>
                  </a:solidFill>
                  <a:latin typeface="Montserrat Bold"/>
                  <a:ea typeface="Montserrat Bold"/>
                  <a:cs typeface="Montserrat Bold"/>
                  <a:sym typeface="Montserrat Bold"/>
                </a:defRPr>
              </a:pPr>
              <a:r>
                <a:rPr dirty="0"/>
                <a:t>PAGE 80</a:t>
              </a:r>
            </a:p>
          </p:txBody>
        </p:sp>
        <p:sp>
          <p:nvSpPr>
            <p:cNvPr id="36" name="Shape 151">
              <a:extLst>
                <a:ext uri="{FF2B5EF4-FFF2-40B4-BE49-F238E27FC236}">
                  <a16:creationId xmlns:a16="http://schemas.microsoft.com/office/drawing/2014/main" id="{D0A78539-69E4-944C-B1A9-3279E64BAA3F}"/>
                </a:ext>
              </a:extLst>
            </p:cNvPr>
            <p:cNvSpPr/>
            <p:nvPr/>
          </p:nvSpPr>
          <p:spPr>
            <a:xfrm>
              <a:off x="-210560" y="904272"/>
              <a:ext cx="16654065" cy="2705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100"/>
                </a:lnSpc>
                <a:defRPr sz="15000" spc="-300">
                  <a:solidFill>
                    <a:srgbClr val="FFFFFF"/>
                  </a:solidFill>
                  <a:latin typeface="Avenir Next"/>
                  <a:ea typeface="Avenir Next"/>
                  <a:cs typeface="Avenir Next"/>
                  <a:sym typeface="Avenir Next"/>
                </a:defRPr>
              </a:pPr>
              <a:r>
                <a:rPr dirty="0"/>
                <a:t>KJ </a:t>
              </a:r>
              <a:r>
                <a:rPr sz="15600" spc="-312" dirty="0"/>
                <a:t>Brainstorming</a:t>
              </a:r>
            </a:p>
          </p:txBody>
        </p:sp>
        <p:sp>
          <p:nvSpPr>
            <p:cNvPr id="37" name="Shape 161">
              <a:extLst>
                <a:ext uri="{FF2B5EF4-FFF2-40B4-BE49-F238E27FC236}">
                  <a16:creationId xmlns:a16="http://schemas.microsoft.com/office/drawing/2014/main" id="{8BCEAAD9-D189-994B-A12E-146D1F68B53A}"/>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p:nvPr/>
        </p:nvSpPr>
        <p:spPr>
          <a:xfrm>
            <a:off x="6861044" y="10980477"/>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35" name="Shape 235"/>
          <p:cNvSpPr/>
          <p:nvPr/>
        </p:nvSpPr>
        <p:spPr>
          <a:xfrm>
            <a:off x="7247604"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236" name="Shape 236"/>
          <p:cNvSpPr/>
          <p:nvPr/>
        </p:nvSpPr>
        <p:spPr>
          <a:xfrm>
            <a:off x="427283" y="10219249"/>
            <a:ext cx="3177545"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a:t>
            </a:r>
          </a:p>
        </p:txBody>
      </p:sp>
      <p:sp>
        <p:nvSpPr>
          <p:cNvPr id="237" name="Shape 237"/>
          <p:cNvSpPr/>
          <p:nvPr/>
        </p:nvSpPr>
        <p:spPr>
          <a:xfrm>
            <a:off x="13981600"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38" name="Shape 238"/>
          <p:cNvSpPr/>
          <p:nvPr/>
        </p:nvSpPr>
        <p:spPr>
          <a:xfrm>
            <a:off x="392186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a:t>
            </a:r>
          </a:p>
        </p:txBody>
      </p:sp>
      <p:sp>
        <p:nvSpPr>
          <p:cNvPr id="239" name="Shape 239"/>
          <p:cNvSpPr/>
          <p:nvPr/>
        </p:nvSpPr>
        <p:spPr>
          <a:xfrm>
            <a:off x="10592166"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240" name="Shape 240"/>
          <p:cNvSpPr/>
          <p:nvPr/>
        </p:nvSpPr>
        <p:spPr>
          <a:xfrm>
            <a:off x="1729960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241" name="Shape 241"/>
          <p:cNvSpPr/>
          <p:nvPr/>
        </p:nvSpPr>
        <p:spPr>
          <a:xfrm>
            <a:off x="20398863" y="1021237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grpSp>
        <p:nvGrpSpPr>
          <p:cNvPr id="2" name="Group 1">
            <a:extLst>
              <a:ext uri="{FF2B5EF4-FFF2-40B4-BE49-F238E27FC236}">
                <a16:creationId xmlns:a16="http://schemas.microsoft.com/office/drawing/2014/main" id="{BEA5A1B3-8545-EE43-A3D7-CF57263FB36B}"/>
              </a:ext>
            </a:extLst>
          </p:cNvPr>
          <p:cNvGrpSpPr/>
          <p:nvPr/>
        </p:nvGrpSpPr>
        <p:grpSpPr>
          <a:xfrm>
            <a:off x="-210560" y="-75167"/>
            <a:ext cx="25004116" cy="13463420"/>
            <a:chOff x="-210560" y="-75167"/>
            <a:chExt cx="25004116" cy="13463420"/>
          </a:xfrm>
        </p:grpSpPr>
        <p:pic>
          <p:nvPicPr>
            <p:cNvPr id="210" name="KJ Brainstorming.jpg"/>
            <p:cNvPicPr>
              <a:picLocks noChangeAspect="1"/>
            </p:cNvPicPr>
            <p:nvPr/>
          </p:nvPicPr>
          <p:blipFill>
            <a:blip r:embed="rId2"/>
            <a:srcRect t="29381" b="29381"/>
            <a:stretch>
              <a:fillRect/>
            </a:stretch>
          </p:blipFill>
          <p:spPr>
            <a:xfrm>
              <a:off x="13096" y="12700"/>
              <a:ext cx="19457429" cy="5908847"/>
            </a:xfrm>
            <a:prstGeom prst="rect">
              <a:avLst/>
            </a:prstGeom>
            <a:ln w="12700">
              <a:miter lim="400000"/>
            </a:ln>
          </p:spPr>
        </p:pic>
        <p:sp>
          <p:nvSpPr>
            <p:cNvPr id="211" name="Shape 211"/>
            <p:cNvSpPr/>
            <p:nvPr/>
          </p:nvSpPr>
          <p:spPr>
            <a:xfrm rot="16200000">
              <a:off x="14734463" y="1317089"/>
              <a:ext cx="6120259" cy="33603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3" name="Shape 213"/>
            <p:cNvSpPr/>
            <p:nvPr/>
          </p:nvSpPr>
          <p:spPr>
            <a:xfrm>
              <a:off x="19899076" y="-60452"/>
              <a:ext cx="4496227"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5" name="Shape 215"/>
            <p:cNvSpPr/>
            <p:nvPr/>
          </p:nvSpPr>
          <p:spPr>
            <a:xfrm>
              <a:off x="-110395" y="1849983"/>
              <a:ext cx="16654065" cy="2321715"/>
            </a:xfrm>
            <a:prstGeom prst="rect">
              <a:avLst/>
            </a:prstGeom>
            <a:solidFill>
              <a:srgbClr val="EE5150"/>
            </a:solidFill>
            <a:ln w="12700">
              <a:miter lim="400000"/>
            </a:ln>
          </p:spPr>
          <p:txBody>
            <a:bodyPr lIns="0" tIns="0" rIns="0" bIns="0" anchor="ctr"/>
            <a:lstStyle/>
            <a:p>
              <a:pPr lvl="3" algn="l" defTabSz="642937">
                <a:lnSpc>
                  <a:spcPts val="27400"/>
                </a:lnSpc>
                <a:defRPr sz="9200">
                  <a:solidFill>
                    <a:srgbClr val="FFFFFF"/>
                  </a:solidFill>
                  <a:latin typeface="Tw Cen MT"/>
                  <a:ea typeface="Tw Cen MT"/>
                  <a:cs typeface="Tw Cen MT"/>
                  <a:sym typeface="Tw Cen MT"/>
                </a:defRPr>
              </a:pPr>
              <a:endParaRPr/>
            </a:p>
          </p:txBody>
        </p:sp>
        <p:sp>
          <p:nvSpPr>
            <p:cNvPr id="216" name="Shape 216"/>
            <p:cNvSpPr/>
            <p:nvPr/>
          </p:nvSpPr>
          <p:spPr>
            <a:xfrm rot="5400000">
              <a:off x="15995358" y="2375144"/>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8" name="Shape 218"/>
            <p:cNvSpPr/>
            <p:nvPr/>
          </p:nvSpPr>
          <p:spPr>
            <a:xfrm>
              <a:off x="2498279" y="9570056"/>
              <a:ext cx="19139560" cy="1"/>
            </a:xfrm>
            <a:prstGeom prst="line">
              <a:avLst/>
            </a:prstGeom>
            <a:ln w="635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9" name="Shape 219"/>
            <p:cNvSpPr/>
            <p:nvPr/>
          </p:nvSpPr>
          <p:spPr>
            <a:xfrm>
              <a:off x="1496785"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20" name="Shape 220"/>
            <p:cNvSpPr/>
            <p:nvPr/>
          </p:nvSpPr>
          <p:spPr>
            <a:xfrm>
              <a:off x="1372043" y="6455481"/>
              <a:ext cx="21354889" cy="2022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3000" b="0">
                  <a:latin typeface="Montserrat Medium"/>
                  <a:ea typeface="Montserrat Medium"/>
                  <a:cs typeface="Montserrat Medium"/>
                  <a:sym typeface="Montserrat Medium"/>
                </a:defRPr>
              </a:lvl1pPr>
            </a:lstStyle>
            <a:p>
              <a:r>
                <a:t>In this exercise, you will use the KJ Brainstorming method to identify and prioritise themes in user research data. Use the resources onthe companion website if you don’t have your own data. Alternatively, you can also complete the exercise with ideas generated through the brainwriting 6-3-5 method (p.28). </a:t>
              </a:r>
            </a:p>
          </p:txBody>
        </p:sp>
        <p:sp>
          <p:nvSpPr>
            <p:cNvPr id="221" name="Shape 221"/>
            <p:cNvSpPr/>
            <p:nvPr/>
          </p:nvSpPr>
          <p:spPr>
            <a:xfrm>
              <a:off x="21336913" y="90507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222" name="Shape 222"/>
            <p:cNvSpPr/>
            <p:nvPr/>
          </p:nvSpPr>
          <p:spPr>
            <a:xfrm>
              <a:off x="1154878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4</a:t>
              </a:r>
            </a:p>
          </p:txBody>
        </p:sp>
        <p:sp>
          <p:nvSpPr>
            <p:cNvPr id="223" name="Shape 223"/>
            <p:cNvSpPr/>
            <p:nvPr/>
          </p:nvSpPr>
          <p:spPr>
            <a:xfrm>
              <a:off x="4859919"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2</a:t>
              </a:r>
            </a:p>
          </p:txBody>
        </p:sp>
        <p:sp>
          <p:nvSpPr>
            <p:cNvPr id="224" name="Shape 224"/>
            <p:cNvSpPr/>
            <p:nvPr/>
          </p:nvSpPr>
          <p:spPr>
            <a:xfrm>
              <a:off x="8185654"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3</a:t>
              </a:r>
            </a:p>
          </p:txBody>
        </p:sp>
        <p:sp>
          <p:nvSpPr>
            <p:cNvPr id="225" name="Shape 225"/>
            <p:cNvSpPr/>
            <p:nvPr/>
          </p:nvSpPr>
          <p:spPr>
            <a:xfrm>
              <a:off x="14911922" y="9050786"/>
              <a:ext cx="1038541" cy="1038541"/>
            </a:xfrm>
            <a:prstGeom prst="ellipse">
              <a:avLst/>
            </a:prstGeom>
            <a:solidFill>
              <a:srgbClr val="D6D6D6"/>
            </a:solidFill>
            <a:ln w="12700">
              <a:miter lim="400000"/>
            </a:ln>
          </p:spPr>
          <p:txBody>
            <a:bodyPr lIns="71437" tIns="71437" rIns="71437" bIns="71437" anchor="ctr"/>
            <a:lstStyle/>
            <a:p>
              <a:pPr>
                <a:defRPr sz="3600" b="0">
                  <a:solidFill>
                    <a:srgbClr val="FFFFFF"/>
                  </a:solidFill>
                  <a:latin typeface="Montserrat SemiBold"/>
                  <a:ea typeface="Montserrat SemiBold"/>
                  <a:cs typeface="Montserrat SemiBold"/>
                  <a:sym typeface="Montserrat SemiBold"/>
                </a:defRPr>
              </a:pPr>
              <a:endParaRPr/>
            </a:p>
          </p:txBody>
        </p:sp>
        <p:sp>
          <p:nvSpPr>
            <p:cNvPr id="226" name="Shape 226"/>
            <p:cNvSpPr/>
            <p:nvPr/>
          </p:nvSpPr>
          <p:spPr>
            <a:xfrm>
              <a:off x="1823765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6</a:t>
              </a:r>
            </a:p>
          </p:txBody>
        </p:sp>
        <p:sp>
          <p:nvSpPr>
            <p:cNvPr id="228" name="Shape 228"/>
            <p:cNvSpPr/>
            <p:nvPr/>
          </p:nvSpPr>
          <p:spPr>
            <a:xfrm>
              <a:off x="18112142" y="3266047"/>
              <a:ext cx="6328533"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229" name="Shape 229"/>
            <p:cNvSpPr/>
            <p:nvPr/>
          </p:nvSpPr>
          <p:spPr>
            <a:xfrm>
              <a:off x="18778258" y="3275058"/>
              <a:ext cx="5412995" cy="2200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t>4+ people, pen, paper,</a:t>
              </a:r>
            </a:p>
            <a:p>
              <a:pPr marR="254000" algn="r">
                <a:defRPr sz="3000" b="0">
                  <a:solidFill>
                    <a:srgbClr val="FFFFFF"/>
                  </a:solidFill>
                  <a:latin typeface="Montserrat SemiBold"/>
                  <a:ea typeface="Montserrat SemiBold"/>
                  <a:cs typeface="Montserrat SemiBold"/>
                  <a:sym typeface="Montserrat SemiBold"/>
                </a:defRPr>
              </a:pPr>
              <a:r>
                <a:t> post-it notes (3 colours), a</a:t>
              </a:r>
            </a:p>
            <a:p>
              <a:pPr marR="254000" algn="r">
                <a:defRPr sz="3000" b="0">
                  <a:solidFill>
                    <a:srgbClr val="FFFFFF"/>
                  </a:solidFill>
                  <a:latin typeface="Montserrat SemiBold"/>
                  <a:ea typeface="Montserrat SemiBold"/>
                  <a:cs typeface="Montserrat SemiBold"/>
                  <a:sym typeface="Montserrat SemiBold"/>
                </a:defRPr>
              </a:pPr>
              <a:r>
                <a:t> wall, highlighter </a:t>
              </a:r>
              <a:endParaRPr sz="1200" b="1">
                <a:solidFill>
                  <a:srgbClr val="000000"/>
                </a:solidFill>
                <a:latin typeface="Times"/>
                <a:ea typeface="Times"/>
                <a:cs typeface="Times"/>
                <a:sym typeface="Times"/>
              </a:endParaRPr>
            </a:p>
          </p:txBody>
        </p:sp>
        <p:sp>
          <p:nvSpPr>
            <p:cNvPr id="230" name="Shape 230"/>
            <p:cNvSpPr/>
            <p:nvPr/>
          </p:nvSpPr>
          <p:spPr>
            <a:xfrm>
              <a:off x="14919650" y="9039447"/>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5</a:t>
              </a:r>
            </a:p>
          </p:txBody>
        </p:sp>
        <p:sp>
          <p:nvSpPr>
            <p:cNvPr id="231" name="Shape 231"/>
            <p:cNvSpPr/>
            <p:nvPr/>
          </p:nvSpPr>
          <p:spPr>
            <a:xfrm>
              <a:off x="8185654" y="9012063"/>
              <a:ext cx="1038542" cy="1038542"/>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32" name="Shape 232"/>
            <p:cNvSpPr/>
            <p:nvPr/>
          </p:nvSpPr>
          <p:spPr>
            <a:xfrm>
              <a:off x="21336913"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233" name="Shape 233"/>
            <p:cNvSpPr/>
            <p:nvPr/>
          </p:nvSpPr>
          <p:spPr>
            <a:xfrm>
              <a:off x="17580292" y="12635777"/>
              <a:ext cx="653834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Katarzyna Stawarz, CC BY 2.0, </a:t>
              </a:r>
            </a:p>
            <a:p>
              <a:pPr algn="r">
                <a:defRPr sz="2000" b="0">
                  <a:solidFill>
                    <a:srgbClr val="919191"/>
                  </a:solidFill>
                  <a:latin typeface="Montserrat Medium"/>
                  <a:ea typeface="Montserrat Medium"/>
                  <a:cs typeface="Montserrat Medium"/>
                  <a:sym typeface="Montserrat Medium"/>
                </a:defRPr>
              </a:pPr>
              <a:r>
                <a:t>https:// www.flickr.com/photos/flk/5481461561/</a:t>
              </a:r>
            </a:p>
          </p:txBody>
        </p:sp>
        <p:sp>
          <p:nvSpPr>
            <p:cNvPr id="34" name="Shape 146">
              <a:extLst>
                <a:ext uri="{FF2B5EF4-FFF2-40B4-BE49-F238E27FC236}">
                  <a16:creationId xmlns:a16="http://schemas.microsoft.com/office/drawing/2014/main" id="{86C40D69-BF12-DC4C-9E8A-8F9244652BBB}"/>
                </a:ext>
              </a:extLst>
            </p:cNvPr>
            <p:cNvSpPr/>
            <p:nvPr/>
          </p:nvSpPr>
          <p:spPr>
            <a:xfrm rot="16200000">
              <a:off x="17562253" y="615600"/>
              <a:ext cx="3063688"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8">
              <a:extLst>
                <a:ext uri="{FF2B5EF4-FFF2-40B4-BE49-F238E27FC236}">
                  <a16:creationId xmlns:a16="http://schemas.microsoft.com/office/drawing/2014/main" id="{0EA65199-14A9-D14F-A6B9-7122C41FF71B}"/>
                </a:ext>
              </a:extLst>
            </p:cNvPr>
            <p:cNvSpPr/>
            <p:nvPr/>
          </p:nvSpPr>
          <p:spPr>
            <a:xfrm>
              <a:off x="19213200" y="255600"/>
              <a:ext cx="5580356" cy="11557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5300"/>
                </a:lnSpc>
                <a:defRPr sz="7400" b="0" spc="-148">
                  <a:solidFill>
                    <a:srgbClr val="FFFFFF"/>
                  </a:solidFill>
                  <a:latin typeface="Montserrat Bold"/>
                  <a:ea typeface="Montserrat Bold"/>
                  <a:cs typeface="Montserrat Bold"/>
                  <a:sym typeface="Montserrat Bold"/>
                </a:defRPr>
              </a:pPr>
              <a:r>
                <a:rPr dirty="0"/>
                <a:t>PAGE 80</a:t>
              </a:r>
            </a:p>
          </p:txBody>
        </p:sp>
        <p:sp>
          <p:nvSpPr>
            <p:cNvPr id="36" name="Shape 151">
              <a:extLst>
                <a:ext uri="{FF2B5EF4-FFF2-40B4-BE49-F238E27FC236}">
                  <a16:creationId xmlns:a16="http://schemas.microsoft.com/office/drawing/2014/main" id="{E49C46E2-D067-D34B-9D20-86C92F3473F4}"/>
                </a:ext>
              </a:extLst>
            </p:cNvPr>
            <p:cNvSpPr/>
            <p:nvPr/>
          </p:nvSpPr>
          <p:spPr>
            <a:xfrm>
              <a:off x="-210560" y="904272"/>
              <a:ext cx="16654065" cy="2705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100"/>
                </a:lnSpc>
                <a:defRPr sz="15000" spc="-300">
                  <a:solidFill>
                    <a:srgbClr val="FFFFFF"/>
                  </a:solidFill>
                  <a:latin typeface="Avenir Next"/>
                  <a:ea typeface="Avenir Next"/>
                  <a:cs typeface="Avenir Next"/>
                  <a:sym typeface="Avenir Next"/>
                </a:defRPr>
              </a:pPr>
              <a:r>
                <a:rPr dirty="0"/>
                <a:t>KJ </a:t>
              </a:r>
              <a:r>
                <a:rPr sz="15600" spc="-312" dirty="0"/>
                <a:t>Brainstorming</a:t>
              </a:r>
            </a:p>
          </p:txBody>
        </p:sp>
        <p:sp>
          <p:nvSpPr>
            <p:cNvPr id="37" name="Shape 161">
              <a:extLst>
                <a:ext uri="{FF2B5EF4-FFF2-40B4-BE49-F238E27FC236}">
                  <a16:creationId xmlns:a16="http://schemas.microsoft.com/office/drawing/2014/main" id="{59B69A6F-99C7-3045-B316-51A751EA14E3}"/>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hape 267"/>
          <p:cNvSpPr/>
          <p:nvPr/>
        </p:nvSpPr>
        <p:spPr>
          <a:xfrm>
            <a:off x="10205605"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68" name="Shape 268"/>
          <p:cNvSpPr/>
          <p:nvPr/>
        </p:nvSpPr>
        <p:spPr>
          <a:xfrm>
            <a:off x="7247604"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269" name="Shape 269"/>
          <p:cNvSpPr/>
          <p:nvPr/>
        </p:nvSpPr>
        <p:spPr>
          <a:xfrm>
            <a:off x="427283" y="10219249"/>
            <a:ext cx="3177545"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a:t>
            </a:r>
          </a:p>
        </p:txBody>
      </p:sp>
      <p:sp>
        <p:nvSpPr>
          <p:cNvPr id="270" name="Shape 270"/>
          <p:cNvSpPr/>
          <p:nvPr/>
        </p:nvSpPr>
        <p:spPr>
          <a:xfrm>
            <a:off x="13981600"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71" name="Shape 271"/>
          <p:cNvSpPr/>
          <p:nvPr/>
        </p:nvSpPr>
        <p:spPr>
          <a:xfrm>
            <a:off x="392186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a:t>
            </a:r>
          </a:p>
        </p:txBody>
      </p:sp>
      <p:sp>
        <p:nvSpPr>
          <p:cNvPr id="272" name="Shape 272"/>
          <p:cNvSpPr/>
          <p:nvPr/>
        </p:nvSpPr>
        <p:spPr>
          <a:xfrm>
            <a:off x="10592166"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273" name="Shape 273"/>
          <p:cNvSpPr/>
          <p:nvPr/>
        </p:nvSpPr>
        <p:spPr>
          <a:xfrm>
            <a:off x="1729960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274" name="Shape 274"/>
          <p:cNvSpPr/>
          <p:nvPr/>
        </p:nvSpPr>
        <p:spPr>
          <a:xfrm>
            <a:off x="20398863" y="1021237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grpSp>
        <p:nvGrpSpPr>
          <p:cNvPr id="2" name="Group 1">
            <a:extLst>
              <a:ext uri="{FF2B5EF4-FFF2-40B4-BE49-F238E27FC236}">
                <a16:creationId xmlns:a16="http://schemas.microsoft.com/office/drawing/2014/main" id="{B89DB48C-0609-9044-AD6E-BD497A61DD01}"/>
              </a:ext>
            </a:extLst>
          </p:cNvPr>
          <p:cNvGrpSpPr/>
          <p:nvPr/>
        </p:nvGrpSpPr>
        <p:grpSpPr>
          <a:xfrm>
            <a:off x="-210560" y="-75167"/>
            <a:ext cx="25004116" cy="13463420"/>
            <a:chOff x="-210560" y="-75167"/>
            <a:chExt cx="25004116" cy="13463420"/>
          </a:xfrm>
        </p:grpSpPr>
        <p:pic>
          <p:nvPicPr>
            <p:cNvPr id="243" name="KJ Brainstorming.jpg"/>
            <p:cNvPicPr>
              <a:picLocks noChangeAspect="1"/>
            </p:cNvPicPr>
            <p:nvPr/>
          </p:nvPicPr>
          <p:blipFill>
            <a:blip r:embed="rId2"/>
            <a:srcRect t="29381" b="29381"/>
            <a:stretch>
              <a:fillRect/>
            </a:stretch>
          </p:blipFill>
          <p:spPr>
            <a:xfrm>
              <a:off x="13096" y="12700"/>
              <a:ext cx="19457429" cy="5908847"/>
            </a:xfrm>
            <a:prstGeom prst="rect">
              <a:avLst/>
            </a:prstGeom>
            <a:ln w="12700">
              <a:miter lim="400000"/>
            </a:ln>
          </p:spPr>
        </p:pic>
        <p:sp>
          <p:nvSpPr>
            <p:cNvPr id="244" name="Shape 244"/>
            <p:cNvSpPr/>
            <p:nvPr/>
          </p:nvSpPr>
          <p:spPr>
            <a:xfrm rot="16200000">
              <a:off x="14734463" y="1317089"/>
              <a:ext cx="6120259" cy="33603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6" name="Shape 246"/>
            <p:cNvSpPr/>
            <p:nvPr/>
          </p:nvSpPr>
          <p:spPr>
            <a:xfrm>
              <a:off x="19899076" y="-60452"/>
              <a:ext cx="4496227"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8" name="Shape 248"/>
            <p:cNvSpPr/>
            <p:nvPr/>
          </p:nvSpPr>
          <p:spPr>
            <a:xfrm>
              <a:off x="-110395" y="1849983"/>
              <a:ext cx="16654065" cy="2321715"/>
            </a:xfrm>
            <a:prstGeom prst="rect">
              <a:avLst/>
            </a:prstGeom>
            <a:solidFill>
              <a:srgbClr val="EE5150"/>
            </a:solidFill>
            <a:ln w="12700">
              <a:miter lim="400000"/>
            </a:ln>
          </p:spPr>
          <p:txBody>
            <a:bodyPr lIns="0" tIns="0" rIns="0" bIns="0" anchor="ctr"/>
            <a:lstStyle/>
            <a:p>
              <a:pPr lvl="3" algn="l" defTabSz="642937">
                <a:lnSpc>
                  <a:spcPts val="27400"/>
                </a:lnSpc>
                <a:defRPr sz="9200">
                  <a:solidFill>
                    <a:srgbClr val="FFFFFF"/>
                  </a:solidFill>
                  <a:latin typeface="Tw Cen MT"/>
                  <a:ea typeface="Tw Cen MT"/>
                  <a:cs typeface="Tw Cen MT"/>
                  <a:sym typeface="Tw Cen MT"/>
                </a:defRPr>
              </a:pPr>
              <a:endParaRPr/>
            </a:p>
          </p:txBody>
        </p:sp>
        <p:sp>
          <p:nvSpPr>
            <p:cNvPr id="249" name="Shape 249"/>
            <p:cNvSpPr/>
            <p:nvPr/>
          </p:nvSpPr>
          <p:spPr>
            <a:xfrm rot="5400000">
              <a:off x="15995358" y="2375144"/>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1" name="Shape 251"/>
            <p:cNvSpPr/>
            <p:nvPr/>
          </p:nvSpPr>
          <p:spPr>
            <a:xfrm>
              <a:off x="2498279" y="9570056"/>
              <a:ext cx="19139560" cy="1"/>
            </a:xfrm>
            <a:prstGeom prst="line">
              <a:avLst/>
            </a:prstGeom>
            <a:ln w="635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2" name="Shape 252"/>
            <p:cNvSpPr/>
            <p:nvPr/>
          </p:nvSpPr>
          <p:spPr>
            <a:xfrm>
              <a:off x="1496785"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53" name="Shape 253"/>
            <p:cNvSpPr/>
            <p:nvPr/>
          </p:nvSpPr>
          <p:spPr>
            <a:xfrm>
              <a:off x="1372043" y="6455481"/>
              <a:ext cx="21354889" cy="2022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3000" b="0">
                  <a:latin typeface="Montserrat Medium"/>
                  <a:ea typeface="Montserrat Medium"/>
                  <a:cs typeface="Montserrat Medium"/>
                  <a:sym typeface="Montserrat Medium"/>
                </a:defRPr>
              </a:lvl1pPr>
            </a:lstStyle>
            <a:p>
              <a:r>
                <a:t>In this exercise, you will use the KJ Brainstorming method to identify and prioritise themes in user research data. Use the resources onthe companion website if you don’t have your own data. Alternatively, you can also complete the exercise with ideas generated through the brainwriting 6-3-5 method (p.28). </a:t>
              </a:r>
            </a:p>
          </p:txBody>
        </p:sp>
        <p:sp>
          <p:nvSpPr>
            <p:cNvPr id="254" name="Shape 254"/>
            <p:cNvSpPr/>
            <p:nvPr/>
          </p:nvSpPr>
          <p:spPr>
            <a:xfrm>
              <a:off x="21336913" y="90507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255" name="Shape 255"/>
            <p:cNvSpPr/>
            <p:nvPr/>
          </p:nvSpPr>
          <p:spPr>
            <a:xfrm>
              <a:off x="11548788" y="90507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56" name="Shape 256"/>
            <p:cNvSpPr/>
            <p:nvPr/>
          </p:nvSpPr>
          <p:spPr>
            <a:xfrm>
              <a:off x="4859919"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2</a:t>
              </a:r>
            </a:p>
          </p:txBody>
        </p:sp>
        <p:sp>
          <p:nvSpPr>
            <p:cNvPr id="257" name="Shape 257"/>
            <p:cNvSpPr/>
            <p:nvPr/>
          </p:nvSpPr>
          <p:spPr>
            <a:xfrm>
              <a:off x="8185654"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3</a:t>
              </a:r>
            </a:p>
          </p:txBody>
        </p:sp>
        <p:sp>
          <p:nvSpPr>
            <p:cNvPr id="258" name="Shape 258"/>
            <p:cNvSpPr/>
            <p:nvPr/>
          </p:nvSpPr>
          <p:spPr>
            <a:xfrm>
              <a:off x="14911922" y="9050786"/>
              <a:ext cx="1038541" cy="1038541"/>
            </a:xfrm>
            <a:prstGeom prst="ellipse">
              <a:avLst/>
            </a:prstGeom>
            <a:solidFill>
              <a:srgbClr val="D6D6D6"/>
            </a:solidFill>
            <a:ln w="12700">
              <a:miter lim="400000"/>
            </a:ln>
          </p:spPr>
          <p:txBody>
            <a:bodyPr lIns="71437" tIns="71437" rIns="71437" bIns="71437" anchor="ctr"/>
            <a:lstStyle/>
            <a:p>
              <a:pPr>
                <a:defRPr sz="3600" b="0">
                  <a:solidFill>
                    <a:srgbClr val="FFFFFF"/>
                  </a:solidFill>
                  <a:latin typeface="Montserrat SemiBold"/>
                  <a:ea typeface="Montserrat SemiBold"/>
                  <a:cs typeface="Montserrat SemiBold"/>
                  <a:sym typeface="Montserrat SemiBold"/>
                </a:defRPr>
              </a:pPr>
              <a:endParaRPr/>
            </a:p>
          </p:txBody>
        </p:sp>
        <p:sp>
          <p:nvSpPr>
            <p:cNvPr id="259" name="Shape 259"/>
            <p:cNvSpPr/>
            <p:nvPr/>
          </p:nvSpPr>
          <p:spPr>
            <a:xfrm>
              <a:off x="1823765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6</a:t>
              </a:r>
            </a:p>
          </p:txBody>
        </p:sp>
        <p:sp>
          <p:nvSpPr>
            <p:cNvPr id="261" name="Shape 261"/>
            <p:cNvSpPr/>
            <p:nvPr/>
          </p:nvSpPr>
          <p:spPr>
            <a:xfrm>
              <a:off x="18112142" y="3266047"/>
              <a:ext cx="6328533"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262" name="Shape 262"/>
            <p:cNvSpPr/>
            <p:nvPr/>
          </p:nvSpPr>
          <p:spPr>
            <a:xfrm>
              <a:off x="18778258" y="3275058"/>
              <a:ext cx="5412995" cy="2200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t>4+ people, pen, paper,</a:t>
              </a:r>
            </a:p>
            <a:p>
              <a:pPr marR="254000" algn="r">
                <a:defRPr sz="3000" b="0">
                  <a:solidFill>
                    <a:srgbClr val="FFFFFF"/>
                  </a:solidFill>
                  <a:latin typeface="Montserrat SemiBold"/>
                  <a:ea typeface="Montserrat SemiBold"/>
                  <a:cs typeface="Montserrat SemiBold"/>
                  <a:sym typeface="Montserrat SemiBold"/>
                </a:defRPr>
              </a:pPr>
              <a:r>
                <a:t> post-it notes (3 colours), a</a:t>
              </a:r>
            </a:p>
            <a:p>
              <a:pPr marR="254000" algn="r">
                <a:defRPr sz="3000" b="0">
                  <a:solidFill>
                    <a:srgbClr val="FFFFFF"/>
                  </a:solidFill>
                  <a:latin typeface="Montserrat SemiBold"/>
                  <a:ea typeface="Montserrat SemiBold"/>
                  <a:cs typeface="Montserrat SemiBold"/>
                  <a:sym typeface="Montserrat SemiBold"/>
                </a:defRPr>
              </a:pPr>
              <a:r>
                <a:t> wall, highlighter </a:t>
              </a:r>
              <a:endParaRPr sz="1200" b="1">
                <a:solidFill>
                  <a:srgbClr val="000000"/>
                </a:solidFill>
                <a:latin typeface="Times"/>
                <a:ea typeface="Times"/>
                <a:cs typeface="Times"/>
                <a:sym typeface="Times"/>
              </a:endParaRPr>
            </a:p>
          </p:txBody>
        </p:sp>
        <p:sp>
          <p:nvSpPr>
            <p:cNvPr id="263" name="Shape 263"/>
            <p:cNvSpPr/>
            <p:nvPr/>
          </p:nvSpPr>
          <p:spPr>
            <a:xfrm>
              <a:off x="14919650" y="9039447"/>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5</a:t>
              </a:r>
            </a:p>
          </p:txBody>
        </p:sp>
        <p:sp>
          <p:nvSpPr>
            <p:cNvPr id="264" name="Shape 264"/>
            <p:cNvSpPr/>
            <p:nvPr/>
          </p:nvSpPr>
          <p:spPr>
            <a:xfrm>
              <a:off x="8185654" y="9012063"/>
              <a:ext cx="1038542"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65" name="Shape 265"/>
            <p:cNvSpPr/>
            <p:nvPr/>
          </p:nvSpPr>
          <p:spPr>
            <a:xfrm>
              <a:off x="21336913"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266" name="Shape 266"/>
            <p:cNvSpPr/>
            <p:nvPr/>
          </p:nvSpPr>
          <p:spPr>
            <a:xfrm>
              <a:off x="17580292" y="12635777"/>
              <a:ext cx="653834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Katarzyna Stawarz, CC BY 2.0, </a:t>
              </a:r>
            </a:p>
            <a:p>
              <a:pPr algn="r">
                <a:defRPr sz="2000" b="0">
                  <a:solidFill>
                    <a:srgbClr val="919191"/>
                  </a:solidFill>
                  <a:latin typeface="Montserrat Medium"/>
                  <a:ea typeface="Montserrat Medium"/>
                  <a:cs typeface="Montserrat Medium"/>
                  <a:sym typeface="Montserrat Medium"/>
                </a:defRPr>
              </a:pPr>
              <a:r>
                <a:t>https:// www.flickr.com/photos/flk/5481461561/</a:t>
              </a:r>
            </a:p>
          </p:txBody>
        </p:sp>
        <p:sp>
          <p:nvSpPr>
            <p:cNvPr id="34" name="Shape 146">
              <a:extLst>
                <a:ext uri="{FF2B5EF4-FFF2-40B4-BE49-F238E27FC236}">
                  <a16:creationId xmlns:a16="http://schemas.microsoft.com/office/drawing/2014/main" id="{3ED0F7C1-7B8A-B943-B24B-CA6D2808AE71}"/>
                </a:ext>
              </a:extLst>
            </p:cNvPr>
            <p:cNvSpPr/>
            <p:nvPr/>
          </p:nvSpPr>
          <p:spPr>
            <a:xfrm rot="16200000">
              <a:off x="17562253" y="615600"/>
              <a:ext cx="3063688"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8">
              <a:extLst>
                <a:ext uri="{FF2B5EF4-FFF2-40B4-BE49-F238E27FC236}">
                  <a16:creationId xmlns:a16="http://schemas.microsoft.com/office/drawing/2014/main" id="{6ADD2BE4-6D8E-A047-8A1A-D2B9CF51F51F}"/>
                </a:ext>
              </a:extLst>
            </p:cNvPr>
            <p:cNvSpPr/>
            <p:nvPr/>
          </p:nvSpPr>
          <p:spPr>
            <a:xfrm>
              <a:off x="19213200" y="255600"/>
              <a:ext cx="5580356" cy="11557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5300"/>
                </a:lnSpc>
                <a:defRPr sz="7400" b="0" spc="-148">
                  <a:solidFill>
                    <a:srgbClr val="FFFFFF"/>
                  </a:solidFill>
                  <a:latin typeface="Montserrat Bold"/>
                  <a:ea typeface="Montserrat Bold"/>
                  <a:cs typeface="Montserrat Bold"/>
                  <a:sym typeface="Montserrat Bold"/>
                </a:defRPr>
              </a:pPr>
              <a:r>
                <a:rPr dirty="0"/>
                <a:t>PAGE 80</a:t>
              </a:r>
            </a:p>
          </p:txBody>
        </p:sp>
        <p:sp>
          <p:nvSpPr>
            <p:cNvPr id="36" name="Shape 151">
              <a:extLst>
                <a:ext uri="{FF2B5EF4-FFF2-40B4-BE49-F238E27FC236}">
                  <a16:creationId xmlns:a16="http://schemas.microsoft.com/office/drawing/2014/main" id="{05BD7EF1-C5FB-9F48-9EE5-9606AA02095D}"/>
                </a:ext>
              </a:extLst>
            </p:cNvPr>
            <p:cNvSpPr/>
            <p:nvPr/>
          </p:nvSpPr>
          <p:spPr>
            <a:xfrm>
              <a:off x="-210560" y="904272"/>
              <a:ext cx="16654065" cy="2705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100"/>
                </a:lnSpc>
                <a:defRPr sz="15000" spc="-300">
                  <a:solidFill>
                    <a:srgbClr val="FFFFFF"/>
                  </a:solidFill>
                  <a:latin typeface="Avenir Next"/>
                  <a:ea typeface="Avenir Next"/>
                  <a:cs typeface="Avenir Next"/>
                  <a:sym typeface="Avenir Next"/>
                </a:defRPr>
              </a:pPr>
              <a:r>
                <a:rPr dirty="0"/>
                <a:t>KJ </a:t>
              </a:r>
              <a:r>
                <a:rPr sz="15600" spc="-312" dirty="0"/>
                <a:t>Brainstorming</a:t>
              </a:r>
            </a:p>
          </p:txBody>
        </p:sp>
        <p:sp>
          <p:nvSpPr>
            <p:cNvPr id="37" name="Shape 161">
              <a:extLst>
                <a:ext uri="{FF2B5EF4-FFF2-40B4-BE49-F238E27FC236}">
                  <a16:creationId xmlns:a16="http://schemas.microsoft.com/office/drawing/2014/main" id="{AF04C634-6924-AF45-B27C-A0F4FC034416}"/>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p:nvPr/>
        </p:nvSpPr>
        <p:spPr>
          <a:xfrm>
            <a:off x="13587311"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301" name="Shape 301"/>
          <p:cNvSpPr/>
          <p:nvPr/>
        </p:nvSpPr>
        <p:spPr>
          <a:xfrm>
            <a:off x="7247604"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302" name="Shape 302"/>
          <p:cNvSpPr/>
          <p:nvPr/>
        </p:nvSpPr>
        <p:spPr>
          <a:xfrm>
            <a:off x="427283" y="10219249"/>
            <a:ext cx="3177545"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a:t>
            </a:r>
          </a:p>
        </p:txBody>
      </p:sp>
      <p:sp>
        <p:nvSpPr>
          <p:cNvPr id="303" name="Shape 303"/>
          <p:cNvSpPr/>
          <p:nvPr/>
        </p:nvSpPr>
        <p:spPr>
          <a:xfrm>
            <a:off x="13981600"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304" name="Shape 304"/>
          <p:cNvSpPr/>
          <p:nvPr/>
        </p:nvSpPr>
        <p:spPr>
          <a:xfrm>
            <a:off x="392186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a:t>
            </a:r>
          </a:p>
        </p:txBody>
      </p:sp>
      <p:sp>
        <p:nvSpPr>
          <p:cNvPr id="305" name="Shape 305"/>
          <p:cNvSpPr/>
          <p:nvPr/>
        </p:nvSpPr>
        <p:spPr>
          <a:xfrm>
            <a:off x="10592166"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306" name="Shape 306"/>
          <p:cNvSpPr/>
          <p:nvPr/>
        </p:nvSpPr>
        <p:spPr>
          <a:xfrm>
            <a:off x="1729960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307" name="Shape 307"/>
          <p:cNvSpPr/>
          <p:nvPr/>
        </p:nvSpPr>
        <p:spPr>
          <a:xfrm>
            <a:off x="20398863" y="1021237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grpSp>
        <p:nvGrpSpPr>
          <p:cNvPr id="2" name="Group 1">
            <a:extLst>
              <a:ext uri="{FF2B5EF4-FFF2-40B4-BE49-F238E27FC236}">
                <a16:creationId xmlns:a16="http://schemas.microsoft.com/office/drawing/2014/main" id="{31391EAB-0FFD-5946-B0D2-DE77513E8023}"/>
              </a:ext>
            </a:extLst>
          </p:cNvPr>
          <p:cNvGrpSpPr/>
          <p:nvPr/>
        </p:nvGrpSpPr>
        <p:grpSpPr>
          <a:xfrm>
            <a:off x="-210560" y="-75167"/>
            <a:ext cx="25004116" cy="13463420"/>
            <a:chOff x="-210560" y="-75167"/>
            <a:chExt cx="25004116" cy="13463420"/>
          </a:xfrm>
        </p:grpSpPr>
        <p:pic>
          <p:nvPicPr>
            <p:cNvPr id="276" name="KJ Brainstorming.jpg"/>
            <p:cNvPicPr>
              <a:picLocks noChangeAspect="1"/>
            </p:cNvPicPr>
            <p:nvPr/>
          </p:nvPicPr>
          <p:blipFill>
            <a:blip r:embed="rId2"/>
            <a:srcRect t="29381" b="29381"/>
            <a:stretch>
              <a:fillRect/>
            </a:stretch>
          </p:blipFill>
          <p:spPr>
            <a:xfrm>
              <a:off x="13096" y="12700"/>
              <a:ext cx="19457429" cy="5908847"/>
            </a:xfrm>
            <a:prstGeom prst="rect">
              <a:avLst/>
            </a:prstGeom>
            <a:ln w="12700">
              <a:miter lim="400000"/>
            </a:ln>
          </p:spPr>
        </p:pic>
        <p:sp>
          <p:nvSpPr>
            <p:cNvPr id="277" name="Shape 277"/>
            <p:cNvSpPr/>
            <p:nvPr/>
          </p:nvSpPr>
          <p:spPr>
            <a:xfrm rot="16200000">
              <a:off x="14734463" y="1317089"/>
              <a:ext cx="6120259" cy="33603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9" name="Shape 279"/>
            <p:cNvSpPr/>
            <p:nvPr/>
          </p:nvSpPr>
          <p:spPr>
            <a:xfrm>
              <a:off x="19899076" y="-60452"/>
              <a:ext cx="4496227"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1" name="Shape 281"/>
            <p:cNvSpPr/>
            <p:nvPr/>
          </p:nvSpPr>
          <p:spPr>
            <a:xfrm>
              <a:off x="-110395" y="1849983"/>
              <a:ext cx="16654065" cy="2321715"/>
            </a:xfrm>
            <a:prstGeom prst="rect">
              <a:avLst/>
            </a:prstGeom>
            <a:solidFill>
              <a:srgbClr val="EE5150"/>
            </a:solidFill>
            <a:ln w="12700">
              <a:miter lim="400000"/>
            </a:ln>
          </p:spPr>
          <p:txBody>
            <a:bodyPr lIns="0" tIns="0" rIns="0" bIns="0" anchor="ctr"/>
            <a:lstStyle/>
            <a:p>
              <a:pPr lvl="3" algn="l" defTabSz="642937">
                <a:lnSpc>
                  <a:spcPts val="27400"/>
                </a:lnSpc>
                <a:defRPr sz="9200">
                  <a:solidFill>
                    <a:srgbClr val="FFFFFF"/>
                  </a:solidFill>
                  <a:latin typeface="Tw Cen MT"/>
                  <a:ea typeface="Tw Cen MT"/>
                  <a:cs typeface="Tw Cen MT"/>
                  <a:sym typeface="Tw Cen MT"/>
                </a:defRPr>
              </a:pPr>
              <a:endParaRPr/>
            </a:p>
          </p:txBody>
        </p:sp>
        <p:sp>
          <p:nvSpPr>
            <p:cNvPr id="282" name="Shape 282"/>
            <p:cNvSpPr/>
            <p:nvPr/>
          </p:nvSpPr>
          <p:spPr>
            <a:xfrm rot="5400000">
              <a:off x="15995358" y="2375144"/>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4" name="Shape 284"/>
            <p:cNvSpPr/>
            <p:nvPr/>
          </p:nvSpPr>
          <p:spPr>
            <a:xfrm>
              <a:off x="2498279" y="9570056"/>
              <a:ext cx="19139560" cy="1"/>
            </a:xfrm>
            <a:prstGeom prst="line">
              <a:avLst/>
            </a:prstGeom>
            <a:ln w="635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5" name="Shape 285"/>
            <p:cNvSpPr/>
            <p:nvPr/>
          </p:nvSpPr>
          <p:spPr>
            <a:xfrm>
              <a:off x="1496785"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86" name="Shape 286"/>
            <p:cNvSpPr/>
            <p:nvPr/>
          </p:nvSpPr>
          <p:spPr>
            <a:xfrm>
              <a:off x="1372043" y="6455481"/>
              <a:ext cx="21354889" cy="2022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3000" b="0">
                  <a:latin typeface="Montserrat Medium"/>
                  <a:ea typeface="Montserrat Medium"/>
                  <a:cs typeface="Montserrat Medium"/>
                  <a:sym typeface="Montserrat Medium"/>
                </a:defRPr>
              </a:lvl1pPr>
            </a:lstStyle>
            <a:p>
              <a:r>
                <a:t>In this exercise, you will use the KJ Brainstorming method to identify and prioritise themes in user research data. Use the resources onthe companion website if you don’t have your own data. Alternatively, you can also complete the exercise with ideas generated through the brainwriting 6-3-5 method (p.28). </a:t>
              </a:r>
            </a:p>
          </p:txBody>
        </p:sp>
        <p:sp>
          <p:nvSpPr>
            <p:cNvPr id="287" name="Shape 287"/>
            <p:cNvSpPr/>
            <p:nvPr/>
          </p:nvSpPr>
          <p:spPr>
            <a:xfrm>
              <a:off x="21336913" y="90507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288" name="Shape 288"/>
            <p:cNvSpPr/>
            <p:nvPr/>
          </p:nvSpPr>
          <p:spPr>
            <a:xfrm>
              <a:off x="1154878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4</a:t>
              </a:r>
            </a:p>
          </p:txBody>
        </p:sp>
        <p:sp>
          <p:nvSpPr>
            <p:cNvPr id="289" name="Shape 289"/>
            <p:cNvSpPr/>
            <p:nvPr/>
          </p:nvSpPr>
          <p:spPr>
            <a:xfrm>
              <a:off x="4859919"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2</a:t>
              </a:r>
            </a:p>
          </p:txBody>
        </p:sp>
        <p:sp>
          <p:nvSpPr>
            <p:cNvPr id="290" name="Shape 290"/>
            <p:cNvSpPr/>
            <p:nvPr/>
          </p:nvSpPr>
          <p:spPr>
            <a:xfrm>
              <a:off x="8185654"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3</a:t>
              </a:r>
            </a:p>
          </p:txBody>
        </p:sp>
        <p:sp>
          <p:nvSpPr>
            <p:cNvPr id="291" name="Shape 291"/>
            <p:cNvSpPr/>
            <p:nvPr/>
          </p:nvSpPr>
          <p:spPr>
            <a:xfrm>
              <a:off x="14911922" y="9050786"/>
              <a:ext cx="1038541" cy="1038541"/>
            </a:xfrm>
            <a:prstGeom prst="ellipse">
              <a:avLst/>
            </a:prstGeom>
            <a:solidFill>
              <a:srgbClr val="D6D6D6"/>
            </a:solidFill>
            <a:ln w="12700">
              <a:miter lim="400000"/>
            </a:ln>
          </p:spPr>
          <p:txBody>
            <a:bodyPr lIns="71437" tIns="71437" rIns="71437" bIns="71437" anchor="ctr"/>
            <a:lstStyle/>
            <a:p>
              <a:pPr>
                <a:defRPr sz="3600" b="0">
                  <a:solidFill>
                    <a:srgbClr val="FFFFFF"/>
                  </a:solidFill>
                  <a:latin typeface="Montserrat SemiBold"/>
                  <a:ea typeface="Montserrat SemiBold"/>
                  <a:cs typeface="Montserrat SemiBold"/>
                  <a:sym typeface="Montserrat SemiBold"/>
                </a:defRPr>
              </a:pPr>
              <a:endParaRPr/>
            </a:p>
          </p:txBody>
        </p:sp>
        <p:sp>
          <p:nvSpPr>
            <p:cNvPr id="292" name="Shape 292"/>
            <p:cNvSpPr/>
            <p:nvPr/>
          </p:nvSpPr>
          <p:spPr>
            <a:xfrm>
              <a:off x="1823765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6</a:t>
              </a:r>
            </a:p>
          </p:txBody>
        </p:sp>
        <p:sp>
          <p:nvSpPr>
            <p:cNvPr id="294" name="Shape 294"/>
            <p:cNvSpPr/>
            <p:nvPr/>
          </p:nvSpPr>
          <p:spPr>
            <a:xfrm>
              <a:off x="18112142" y="3266047"/>
              <a:ext cx="6328533"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295" name="Shape 295"/>
            <p:cNvSpPr/>
            <p:nvPr/>
          </p:nvSpPr>
          <p:spPr>
            <a:xfrm>
              <a:off x="18778258" y="3275058"/>
              <a:ext cx="5412995" cy="2200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t>4+ people, pen, paper,</a:t>
              </a:r>
            </a:p>
            <a:p>
              <a:pPr marR="254000" algn="r">
                <a:defRPr sz="3000" b="0">
                  <a:solidFill>
                    <a:srgbClr val="FFFFFF"/>
                  </a:solidFill>
                  <a:latin typeface="Montserrat SemiBold"/>
                  <a:ea typeface="Montserrat SemiBold"/>
                  <a:cs typeface="Montserrat SemiBold"/>
                  <a:sym typeface="Montserrat SemiBold"/>
                </a:defRPr>
              </a:pPr>
              <a:r>
                <a:t> post-it notes (3 colours), a</a:t>
              </a:r>
            </a:p>
            <a:p>
              <a:pPr marR="254000" algn="r">
                <a:defRPr sz="3000" b="0">
                  <a:solidFill>
                    <a:srgbClr val="FFFFFF"/>
                  </a:solidFill>
                  <a:latin typeface="Montserrat SemiBold"/>
                  <a:ea typeface="Montserrat SemiBold"/>
                  <a:cs typeface="Montserrat SemiBold"/>
                  <a:sym typeface="Montserrat SemiBold"/>
                </a:defRPr>
              </a:pPr>
              <a:r>
                <a:t> wall, highlighter </a:t>
              </a:r>
              <a:endParaRPr sz="1200" b="1">
                <a:solidFill>
                  <a:srgbClr val="000000"/>
                </a:solidFill>
                <a:latin typeface="Times"/>
                <a:ea typeface="Times"/>
                <a:cs typeface="Times"/>
                <a:sym typeface="Times"/>
              </a:endParaRPr>
            </a:p>
          </p:txBody>
        </p:sp>
        <p:sp>
          <p:nvSpPr>
            <p:cNvPr id="296" name="Shape 296"/>
            <p:cNvSpPr/>
            <p:nvPr/>
          </p:nvSpPr>
          <p:spPr>
            <a:xfrm>
              <a:off x="14919650" y="9039447"/>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97" name="Shape 297"/>
            <p:cNvSpPr/>
            <p:nvPr/>
          </p:nvSpPr>
          <p:spPr>
            <a:xfrm>
              <a:off x="8185654" y="9012063"/>
              <a:ext cx="1038542"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98" name="Shape 298"/>
            <p:cNvSpPr/>
            <p:nvPr/>
          </p:nvSpPr>
          <p:spPr>
            <a:xfrm>
              <a:off x="21336913"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299" name="Shape 299"/>
            <p:cNvSpPr/>
            <p:nvPr/>
          </p:nvSpPr>
          <p:spPr>
            <a:xfrm>
              <a:off x="17580292" y="12635777"/>
              <a:ext cx="653834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Katarzyna Stawarz, CC BY 2.0, </a:t>
              </a:r>
            </a:p>
            <a:p>
              <a:pPr algn="r">
                <a:defRPr sz="2000" b="0">
                  <a:solidFill>
                    <a:srgbClr val="919191"/>
                  </a:solidFill>
                  <a:latin typeface="Montserrat Medium"/>
                  <a:ea typeface="Montserrat Medium"/>
                  <a:cs typeface="Montserrat Medium"/>
                  <a:sym typeface="Montserrat Medium"/>
                </a:defRPr>
              </a:pPr>
              <a:r>
                <a:t>https:// www.flickr.com/photos/flk/5481461561/</a:t>
              </a:r>
            </a:p>
          </p:txBody>
        </p:sp>
        <p:sp>
          <p:nvSpPr>
            <p:cNvPr id="34" name="Shape 146">
              <a:extLst>
                <a:ext uri="{FF2B5EF4-FFF2-40B4-BE49-F238E27FC236}">
                  <a16:creationId xmlns:a16="http://schemas.microsoft.com/office/drawing/2014/main" id="{6FB84D41-2EEE-0F4C-A2AB-BF8BEF7FBC9A}"/>
                </a:ext>
              </a:extLst>
            </p:cNvPr>
            <p:cNvSpPr/>
            <p:nvPr/>
          </p:nvSpPr>
          <p:spPr>
            <a:xfrm rot="16200000">
              <a:off x="17562253" y="615600"/>
              <a:ext cx="3063688"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8">
              <a:extLst>
                <a:ext uri="{FF2B5EF4-FFF2-40B4-BE49-F238E27FC236}">
                  <a16:creationId xmlns:a16="http://schemas.microsoft.com/office/drawing/2014/main" id="{18CAEC83-AAC4-DA44-92EB-BF13AAD61CF3}"/>
                </a:ext>
              </a:extLst>
            </p:cNvPr>
            <p:cNvSpPr/>
            <p:nvPr/>
          </p:nvSpPr>
          <p:spPr>
            <a:xfrm>
              <a:off x="19213200" y="255600"/>
              <a:ext cx="5580356" cy="11557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5300"/>
                </a:lnSpc>
                <a:defRPr sz="7400" b="0" spc="-148">
                  <a:solidFill>
                    <a:srgbClr val="FFFFFF"/>
                  </a:solidFill>
                  <a:latin typeface="Montserrat Bold"/>
                  <a:ea typeface="Montserrat Bold"/>
                  <a:cs typeface="Montserrat Bold"/>
                  <a:sym typeface="Montserrat Bold"/>
                </a:defRPr>
              </a:pPr>
              <a:r>
                <a:rPr dirty="0"/>
                <a:t>PAGE 80</a:t>
              </a:r>
            </a:p>
          </p:txBody>
        </p:sp>
        <p:sp>
          <p:nvSpPr>
            <p:cNvPr id="36" name="Shape 151">
              <a:extLst>
                <a:ext uri="{FF2B5EF4-FFF2-40B4-BE49-F238E27FC236}">
                  <a16:creationId xmlns:a16="http://schemas.microsoft.com/office/drawing/2014/main" id="{B929F121-B918-E649-B071-C4F064091173}"/>
                </a:ext>
              </a:extLst>
            </p:cNvPr>
            <p:cNvSpPr/>
            <p:nvPr/>
          </p:nvSpPr>
          <p:spPr>
            <a:xfrm>
              <a:off x="-210560" y="904272"/>
              <a:ext cx="16654065" cy="2705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100"/>
                </a:lnSpc>
                <a:defRPr sz="15000" spc="-300">
                  <a:solidFill>
                    <a:srgbClr val="FFFFFF"/>
                  </a:solidFill>
                  <a:latin typeface="Avenir Next"/>
                  <a:ea typeface="Avenir Next"/>
                  <a:cs typeface="Avenir Next"/>
                  <a:sym typeface="Avenir Next"/>
                </a:defRPr>
              </a:pPr>
              <a:r>
                <a:rPr dirty="0"/>
                <a:t>KJ </a:t>
              </a:r>
              <a:r>
                <a:rPr sz="15600" spc="-312" dirty="0"/>
                <a:t>Brainstorming</a:t>
              </a:r>
            </a:p>
          </p:txBody>
        </p:sp>
        <p:sp>
          <p:nvSpPr>
            <p:cNvPr id="37" name="Shape 161">
              <a:extLst>
                <a:ext uri="{FF2B5EF4-FFF2-40B4-BE49-F238E27FC236}">
                  <a16:creationId xmlns:a16="http://schemas.microsoft.com/office/drawing/2014/main" id="{69A3D1F1-19E5-8E41-829D-7226E73646DF}"/>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p:nvPr/>
        </p:nvSpPr>
        <p:spPr>
          <a:xfrm>
            <a:off x="7247604"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335" name="Shape 335"/>
          <p:cNvSpPr/>
          <p:nvPr/>
        </p:nvSpPr>
        <p:spPr>
          <a:xfrm>
            <a:off x="427283" y="10219249"/>
            <a:ext cx="3177545"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a:t>
            </a:r>
          </a:p>
        </p:txBody>
      </p:sp>
      <p:sp>
        <p:nvSpPr>
          <p:cNvPr id="336" name="Shape 336"/>
          <p:cNvSpPr/>
          <p:nvPr/>
        </p:nvSpPr>
        <p:spPr>
          <a:xfrm>
            <a:off x="13981600"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337" name="Shape 337"/>
          <p:cNvSpPr/>
          <p:nvPr/>
        </p:nvSpPr>
        <p:spPr>
          <a:xfrm>
            <a:off x="392186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a:t>
            </a:r>
          </a:p>
        </p:txBody>
      </p:sp>
      <p:sp>
        <p:nvSpPr>
          <p:cNvPr id="338" name="Shape 338"/>
          <p:cNvSpPr/>
          <p:nvPr/>
        </p:nvSpPr>
        <p:spPr>
          <a:xfrm>
            <a:off x="10592166"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339" name="Shape 339"/>
          <p:cNvSpPr/>
          <p:nvPr/>
        </p:nvSpPr>
        <p:spPr>
          <a:xfrm>
            <a:off x="1729960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340" name="Shape 340"/>
          <p:cNvSpPr/>
          <p:nvPr/>
        </p:nvSpPr>
        <p:spPr>
          <a:xfrm>
            <a:off x="20398863" y="1021237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grpSp>
        <p:nvGrpSpPr>
          <p:cNvPr id="2" name="Group 1">
            <a:extLst>
              <a:ext uri="{FF2B5EF4-FFF2-40B4-BE49-F238E27FC236}">
                <a16:creationId xmlns:a16="http://schemas.microsoft.com/office/drawing/2014/main" id="{60985C87-CE21-F245-A863-39DFCC249269}"/>
              </a:ext>
            </a:extLst>
          </p:cNvPr>
          <p:cNvGrpSpPr/>
          <p:nvPr/>
        </p:nvGrpSpPr>
        <p:grpSpPr>
          <a:xfrm>
            <a:off x="-210560" y="-75167"/>
            <a:ext cx="25004116" cy="13463420"/>
            <a:chOff x="-210560" y="-75167"/>
            <a:chExt cx="25004116" cy="13463420"/>
          </a:xfrm>
        </p:grpSpPr>
        <p:pic>
          <p:nvPicPr>
            <p:cNvPr id="309" name="KJ Brainstorming.jpg"/>
            <p:cNvPicPr>
              <a:picLocks noChangeAspect="1"/>
            </p:cNvPicPr>
            <p:nvPr/>
          </p:nvPicPr>
          <p:blipFill>
            <a:blip r:embed="rId2"/>
            <a:srcRect t="29381" b="29381"/>
            <a:stretch>
              <a:fillRect/>
            </a:stretch>
          </p:blipFill>
          <p:spPr>
            <a:xfrm>
              <a:off x="13096" y="12700"/>
              <a:ext cx="19457429" cy="5908847"/>
            </a:xfrm>
            <a:prstGeom prst="rect">
              <a:avLst/>
            </a:prstGeom>
            <a:ln w="12700">
              <a:miter lim="400000"/>
            </a:ln>
          </p:spPr>
        </p:pic>
        <p:sp>
          <p:nvSpPr>
            <p:cNvPr id="310" name="Shape 310"/>
            <p:cNvSpPr/>
            <p:nvPr/>
          </p:nvSpPr>
          <p:spPr>
            <a:xfrm rot="16200000">
              <a:off x="14734463" y="1317089"/>
              <a:ext cx="6120259" cy="33603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2" name="Shape 312"/>
            <p:cNvSpPr/>
            <p:nvPr/>
          </p:nvSpPr>
          <p:spPr>
            <a:xfrm>
              <a:off x="19899076" y="-60452"/>
              <a:ext cx="4496227"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4" name="Shape 314"/>
            <p:cNvSpPr/>
            <p:nvPr/>
          </p:nvSpPr>
          <p:spPr>
            <a:xfrm>
              <a:off x="-110395" y="1849983"/>
              <a:ext cx="16654065" cy="2321715"/>
            </a:xfrm>
            <a:prstGeom prst="rect">
              <a:avLst/>
            </a:prstGeom>
            <a:solidFill>
              <a:srgbClr val="EE5150"/>
            </a:solidFill>
            <a:ln w="12700">
              <a:miter lim="400000"/>
            </a:ln>
          </p:spPr>
          <p:txBody>
            <a:bodyPr lIns="0" tIns="0" rIns="0" bIns="0" anchor="ctr"/>
            <a:lstStyle/>
            <a:p>
              <a:pPr lvl="3" algn="l" defTabSz="642937">
                <a:lnSpc>
                  <a:spcPts val="27400"/>
                </a:lnSpc>
                <a:defRPr sz="9200">
                  <a:solidFill>
                    <a:srgbClr val="FFFFFF"/>
                  </a:solidFill>
                  <a:latin typeface="Tw Cen MT"/>
                  <a:ea typeface="Tw Cen MT"/>
                  <a:cs typeface="Tw Cen MT"/>
                  <a:sym typeface="Tw Cen MT"/>
                </a:defRPr>
              </a:pPr>
              <a:endParaRPr/>
            </a:p>
          </p:txBody>
        </p:sp>
        <p:sp>
          <p:nvSpPr>
            <p:cNvPr id="315" name="Shape 315"/>
            <p:cNvSpPr/>
            <p:nvPr/>
          </p:nvSpPr>
          <p:spPr>
            <a:xfrm rot="5400000">
              <a:off x="15995358" y="2375144"/>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7" name="Shape 317"/>
            <p:cNvSpPr/>
            <p:nvPr/>
          </p:nvSpPr>
          <p:spPr>
            <a:xfrm>
              <a:off x="2498279" y="9570056"/>
              <a:ext cx="19139560" cy="1"/>
            </a:xfrm>
            <a:prstGeom prst="line">
              <a:avLst/>
            </a:prstGeom>
            <a:ln w="635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8" name="Shape 318"/>
            <p:cNvSpPr/>
            <p:nvPr/>
          </p:nvSpPr>
          <p:spPr>
            <a:xfrm>
              <a:off x="1496785"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319" name="Shape 319"/>
            <p:cNvSpPr/>
            <p:nvPr/>
          </p:nvSpPr>
          <p:spPr>
            <a:xfrm>
              <a:off x="1372043" y="6455481"/>
              <a:ext cx="21354889" cy="2022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3000" b="0">
                  <a:latin typeface="Montserrat Medium"/>
                  <a:ea typeface="Montserrat Medium"/>
                  <a:cs typeface="Montserrat Medium"/>
                  <a:sym typeface="Montserrat Medium"/>
                </a:defRPr>
              </a:lvl1pPr>
            </a:lstStyle>
            <a:p>
              <a:r>
                <a:t>In this exercise, you will use the KJ Brainstorming method to identify and prioritise themes in user research data. Use the resources onthe companion website if you don’t have your own data. Alternatively, you can also complete the exercise with ideas generated through the brainwriting 6-3-5 method (p.28). </a:t>
              </a:r>
            </a:p>
          </p:txBody>
        </p:sp>
        <p:sp>
          <p:nvSpPr>
            <p:cNvPr id="320" name="Shape 320"/>
            <p:cNvSpPr/>
            <p:nvPr/>
          </p:nvSpPr>
          <p:spPr>
            <a:xfrm>
              <a:off x="21336913" y="90507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321" name="Shape 321"/>
            <p:cNvSpPr/>
            <p:nvPr/>
          </p:nvSpPr>
          <p:spPr>
            <a:xfrm>
              <a:off x="1154878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4</a:t>
              </a:r>
            </a:p>
          </p:txBody>
        </p:sp>
        <p:sp>
          <p:nvSpPr>
            <p:cNvPr id="322" name="Shape 322"/>
            <p:cNvSpPr/>
            <p:nvPr/>
          </p:nvSpPr>
          <p:spPr>
            <a:xfrm>
              <a:off x="4859919"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2</a:t>
              </a:r>
            </a:p>
          </p:txBody>
        </p:sp>
        <p:sp>
          <p:nvSpPr>
            <p:cNvPr id="323" name="Shape 323"/>
            <p:cNvSpPr/>
            <p:nvPr/>
          </p:nvSpPr>
          <p:spPr>
            <a:xfrm>
              <a:off x="8185654"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3</a:t>
              </a:r>
            </a:p>
          </p:txBody>
        </p:sp>
        <p:sp>
          <p:nvSpPr>
            <p:cNvPr id="324" name="Shape 324"/>
            <p:cNvSpPr/>
            <p:nvPr/>
          </p:nvSpPr>
          <p:spPr>
            <a:xfrm>
              <a:off x="14911922" y="9050786"/>
              <a:ext cx="1038541" cy="1038541"/>
            </a:xfrm>
            <a:prstGeom prst="ellipse">
              <a:avLst/>
            </a:prstGeom>
            <a:solidFill>
              <a:srgbClr val="D6D6D6"/>
            </a:solidFill>
            <a:ln w="12700">
              <a:miter lim="400000"/>
            </a:ln>
          </p:spPr>
          <p:txBody>
            <a:bodyPr lIns="71437" tIns="71437" rIns="71437" bIns="71437" anchor="ctr"/>
            <a:lstStyle/>
            <a:p>
              <a:pPr>
                <a:defRPr sz="3600" b="0">
                  <a:solidFill>
                    <a:srgbClr val="FFFFFF"/>
                  </a:solidFill>
                  <a:latin typeface="Montserrat SemiBold"/>
                  <a:ea typeface="Montserrat SemiBold"/>
                  <a:cs typeface="Montserrat SemiBold"/>
                  <a:sym typeface="Montserrat SemiBold"/>
                </a:defRPr>
              </a:pPr>
              <a:endParaRPr/>
            </a:p>
          </p:txBody>
        </p:sp>
        <p:sp>
          <p:nvSpPr>
            <p:cNvPr id="325" name="Shape 325"/>
            <p:cNvSpPr/>
            <p:nvPr/>
          </p:nvSpPr>
          <p:spPr>
            <a:xfrm>
              <a:off x="18237658" y="90507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327" name="Shape 327"/>
            <p:cNvSpPr/>
            <p:nvPr/>
          </p:nvSpPr>
          <p:spPr>
            <a:xfrm>
              <a:off x="18112142" y="3266047"/>
              <a:ext cx="6328533"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328" name="Shape 328"/>
            <p:cNvSpPr/>
            <p:nvPr/>
          </p:nvSpPr>
          <p:spPr>
            <a:xfrm>
              <a:off x="18778258" y="3275058"/>
              <a:ext cx="5412995" cy="2200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t>4+ people, pen, paper,</a:t>
              </a:r>
            </a:p>
            <a:p>
              <a:pPr marR="254000" algn="r">
                <a:defRPr sz="3000" b="0">
                  <a:solidFill>
                    <a:srgbClr val="FFFFFF"/>
                  </a:solidFill>
                  <a:latin typeface="Montserrat SemiBold"/>
                  <a:ea typeface="Montserrat SemiBold"/>
                  <a:cs typeface="Montserrat SemiBold"/>
                  <a:sym typeface="Montserrat SemiBold"/>
                </a:defRPr>
              </a:pPr>
              <a:r>
                <a:t> post-it notes (3 colours), a</a:t>
              </a:r>
            </a:p>
            <a:p>
              <a:pPr marR="254000" algn="r">
                <a:defRPr sz="3000" b="0">
                  <a:solidFill>
                    <a:srgbClr val="FFFFFF"/>
                  </a:solidFill>
                  <a:latin typeface="Montserrat SemiBold"/>
                  <a:ea typeface="Montserrat SemiBold"/>
                  <a:cs typeface="Montserrat SemiBold"/>
                  <a:sym typeface="Montserrat SemiBold"/>
                </a:defRPr>
              </a:pPr>
              <a:r>
                <a:t> wall, highlighter </a:t>
              </a:r>
              <a:endParaRPr sz="1200" b="1">
                <a:solidFill>
                  <a:srgbClr val="000000"/>
                </a:solidFill>
                <a:latin typeface="Times"/>
                <a:ea typeface="Times"/>
                <a:cs typeface="Times"/>
                <a:sym typeface="Times"/>
              </a:endParaRPr>
            </a:p>
          </p:txBody>
        </p:sp>
        <p:sp>
          <p:nvSpPr>
            <p:cNvPr id="329" name="Shape 329"/>
            <p:cNvSpPr/>
            <p:nvPr/>
          </p:nvSpPr>
          <p:spPr>
            <a:xfrm>
              <a:off x="14919650" y="9039447"/>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5</a:t>
              </a:r>
            </a:p>
          </p:txBody>
        </p:sp>
        <p:sp>
          <p:nvSpPr>
            <p:cNvPr id="330" name="Shape 330"/>
            <p:cNvSpPr/>
            <p:nvPr/>
          </p:nvSpPr>
          <p:spPr>
            <a:xfrm>
              <a:off x="8185654" y="9012063"/>
              <a:ext cx="1038542"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331" name="Shape 331"/>
            <p:cNvSpPr/>
            <p:nvPr/>
          </p:nvSpPr>
          <p:spPr>
            <a:xfrm>
              <a:off x="21336913"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332" name="Shape 332"/>
            <p:cNvSpPr/>
            <p:nvPr/>
          </p:nvSpPr>
          <p:spPr>
            <a:xfrm>
              <a:off x="17580292" y="12635777"/>
              <a:ext cx="653834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Katarzyna Stawarz, CC BY 2.0, </a:t>
              </a:r>
            </a:p>
            <a:p>
              <a:pPr algn="r">
                <a:defRPr sz="2000" b="0">
                  <a:solidFill>
                    <a:srgbClr val="919191"/>
                  </a:solidFill>
                  <a:latin typeface="Montserrat Medium"/>
                  <a:ea typeface="Montserrat Medium"/>
                  <a:cs typeface="Montserrat Medium"/>
                  <a:sym typeface="Montserrat Medium"/>
                </a:defRPr>
              </a:pPr>
              <a:r>
                <a:t>https:// www.flickr.com/photos/flk/5481461561/</a:t>
              </a:r>
            </a:p>
          </p:txBody>
        </p:sp>
        <p:sp>
          <p:nvSpPr>
            <p:cNvPr id="34" name="Shape 146">
              <a:extLst>
                <a:ext uri="{FF2B5EF4-FFF2-40B4-BE49-F238E27FC236}">
                  <a16:creationId xmlns:a16="http://schemas.microsoft.com/office/drawing/2014/main" id="{F0B5E595-B68C-924C-9EF2-C853D6798FFB}"/>
                </a:ext>
              </a:extLst>
            </p:cNvPr>
            <p:cNvSpPr/>
            <p:nvPr/>
          </p:nvSpPr>
          <p:spPr>
            <a:xfrm rot="16200000">
              <a:off x="17562253" y="615600"/>
              <a:ext cx="3063688"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8">
              <a:extLst>
                <a:ext uri="{FF2B5EF4-FFF2-40B4-BE49-F238E27FC236}">
                  <a16:creationId xmlns:a16="http://schemas.microsoft.com/office/drawing/2014/main" id="{59ACD5F0-0A6C-7D44-82B7-A7F99B93F66A}"/>
                </a:ext>
              </a:extLst>
            </p:cNvPr>
            <p:cNvSpPr/>
            <p:nvPr/>
          </p:nvSpPr>
          <p:spPr>
            <a:xfrm>
              <a:off x="19213200" y="255600"/>
              <a:ext cx="5580356" cy="11557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5300"/>
                </a:lnSpc>
                <a:defRPr sz="7400" b="0" spc="-148">
                  <a:solidFill>
                    <a:srgbClr val="FFFFFF"/>
                  </a:solidFill>
                  <a:latin typeface="Montserrat Bold"/>
                  <a:ea typeface="Montserrat Bold"/>
                  <a:cs typeface="Montserrat Bold"/>
                  <a:sym typeface="Montserrat Bold"/>
                </a:defRPr>
              </a:pPr>
              <a:r>
                <a:rPr dirty="0"/>
                <a:t>PAGE 80</a:t>
              </a:r>
            </a:p>
          </p:txBody>
        </p:sp>
        <p:sp>
          <p:nvSpPr>
            <p:cNvPr id="36" name="Shape 151">
              <a:extLst>
                <a:ext uri="{FF2B5EF4-FFF2-40B4-BE49-F238E27FC236}">
                  <a16:creationId xmlns:a16="http://schemas.microsoft.com/office/drawing/2014/main" id="{5F0ECDD1-DD2E-3649-9E86-177A8ACEF9F8}"/>
                </a:ext>
              </a:extLst>
            </p:cNvPr>
            <p:cNvSpPr/>
            <p:nvPr/>
          </p:nvSpPr>
          <p:spPr>
            <a:xfrm>
              <a:off x="-210560" y="904272"/>
              <a:ext cx="16654065" cy="2705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100"/>
                </a:lnSpc>
                <a:defRPr sz="15000" spc="-300">
                  <a:solidFill>
                    <a:srgbClr val="FFFFFF"/>
                  </a:solidFill>
                  <a:latin typeface="Avenir Next"/>
                  <a:ea typeface="Avenir Next"/>
                  <a:cs typeface="Avenir Next"/>
                  <a:sym typeface="Avenir Next"/>
                </a:defRPr>
              </a:pPr>
              <a:r>
                <a:rPr dirty="0"/>
                <a:t>KJ </a:t>
              </a:r>
              <a:r>
                <a:rPr sz="15600" spc="-312" dirty="0"/>
                <a:t>Brainstorming</a:t>
              </a:r>
            </a:p>
          </p:txBody>
        </p:sp>
        <p:sp>
          <p:nvSpPr>
            <p:cNvPr id="37" name="Shape 161">
              <a:extLst>
                <a:ext uri="{FF2B5EF4-FFF2-40B4-BE49-F238E27FC236}">
                  <a16:creationId xmlns:a16="http://schemas.microsoft.com/office/drawing/2014/main" id="{2A93DF5E-BEF9-1C49-973A-DB243082B23B}"/>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grpSp>
      <p:sp>
        <p:nvSpPr>
          <p:cNvPr id="333" name="Shape 333"/>
          <p:cNvSpPr/>
          <p:nvPr/>
        </p:nvSpPr>
        <p:spPr>
          <a:xfrm>
            <a:off x="16913048" y="10987347"/>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Shape 367"/>
          <p:cNvSpPr/>
          <p:nvPr/>
        </p:nvSpPr>
        <p:spPr>
          <a:xfrm>
            <a:off x="7247604"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368" name="Shape 368"/>
          <p:cNvSpPr/>
          <p:nvPr/>
        </p:nvSpPr>
        <p:spPr>
          <a:xfrm>
            <a:off x="427283" y="10219249"/>
            <a:ext cx="3177545"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[10-15 mins]</a:t>
            </a:r>
          </a:p>
        </p:txBody>
      </p:sp>
      <p:sp>
        <p:nvSpPr>
          <p:cNvPr id="369" name="Shape 369"/>
          <p:cNvSpPr/>
          <p:nvPr/>
        </p:nvSpPr>
        <p:spPr>
          <a:xfrm>
            <a:off x="13981600"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370" name="Shape 370"/>
          <p:cNvSpPr/>
          <p:nvPr/>
        </p:nvSpPr>
        <p:spPr>
          <a:xfrm>
            <a:off x="392186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a:t>
            </a:r>
          </a:p>
        </p:txBody>
      </p:sp>
      <p:sp>
        <p:nvSpPr>
          <p:cNvPr id="371" name="Shape 371"/>
          <p:cNvSpPr/>
          <p:nvPr/>
        </p:nvSpPr>
        <p:spPr>
          <a:xfrm>
            <a:off x="10592166"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372" name="Shape 372"/>
          <p:cNvSpPr/>
          <p:nvPr/>
        </p:nvSpPr>
        <p:spPr>
          <a:xfrm>
            <a:off x="17299609" y="1021924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a:t>
            </a:r>
          </a:p>
        </p:txBody>
      </p:sp>
      <p:sp>
        <p:nvSpPr>
          <p:cNvPr id="373" name="Shape 373"/>
          <p:cNvSpPr/>
          <p:nvPr/>
        </p:nvSpPr>
        <p:spPr>
          <a:xfrm>
            <a:off x="20398863" y="10212379"/>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grpSp>
        <p:nvGrpSpPr>
          <p:cNvPr id="2" name="Group 1">
            <a:extLst>
              <a:ext uri="{FF2B5EF4-FFF2-40B4-BE49-F238E27FC236}">
                <a16:creationId xmlns:a16="http://schemas.microsoft.com/office/drawing/2014/main" id="{398D4DAF-6328-7342-BC8D-4745DC43B9F3}"/>
              </a:ext>
            </a:extLst>
          </p:cNvPr>
          <p:cNvGrpSpPr/>
          <p:nvPr/>
        </p:nvGrpSpPr>
        <p:grpSpPr>
          <a:xfrm>
            <a:off x="-210560" y="-75167"/>
            <a:ext cx="25004116" cy="13463420"/>
            <a:chOff x="-210560" y="-75167"/>
            <a:chExt cx="25004116" cy="13463420"/>
          </a:xfrm>
        </p:grpSpPr>
        <p:pic>
          <p:nvPicPr>
            <p:cNvPr id="342" name="KJ Brainstorming.jpg"/>
            <p:cNvPicPr>
              <a:picLocks noChangeAspect="1"/>
            </p:cNvPicPr>
            <p:nvPr/>
          </p:nvPicPr>
          <p:blipFill>
            <a:blip r:embed="rId2"/>
            <a:srcRect t="29381" b="29381"/>
            <a:stretch>
              <a:fillRect/>
            </a:stretch>
          </p:blipFill>
          <p:spPr>
            <a:xfrm>
              <a:off x="13096" y="12700"/>
              <a:ext cx="19457429" cy="5908847"/>
            </a:xfrm>
            <a:prstGeom prst="rect">
              <a:avLst/>
            </a:prstGeom>
            <a:ln w="12700">
              <a:miter lim="400000"/>
            </a:ln>
          </p:spPr>
        </p:pic>
        <p:sp>
          <p:nvSpPr>
            <p:cNvPr id="343" name="Shape 343"/>
            <p:cNvSpPr/>
            <p:nvPr/>
          </p:nvSpPr>
          <p:spPr>
            <a:xfrm rot="16200000">
              <a:off x="14734463" y="1317089"/>
              <a:ext cx="6120259" cy="33603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5" name="Shape 345"/>
            <p:cNvSpPr/>
            <p:nvPr/>
          </p:nvSpPr>
          <p:spPr>
            <a:xfrm>
              <a:off x="19899076" y="-60452"/>
              <a:ext cx="4496227"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7" name="Shape 347"/>
            <p:cNvSpPr/>
            <p:nvPr/>
          </p:nvSpPr>
          <p:spPr>
            <a:xfrm>
              <a:off x="-110395" y="1849983"/>
              <a:ext cx="16654065" cy="2321715"/>
            </a:xfrm>
            <a:prstGeom prst="rect">
              <a:avLst/>
            </a:prstGeom>
            <a:solidFill>
              <a:srgbClr val="EE5150"/>
            </a:solidFill>
            <a:ln w="12700">
              <a:miter lim="400000"/>
            </a:ln>
          </p:spPr>
          <p:txBody>
            <a:bodyPr lIns="0" tIns="0" rIns="0" bIns="0" anchor="ctr"/>
            <a:lstStyle/>
            <a:p>
              <a:pPr lvl="3" algn="l" defTabSz="642937">
                <a:lnSpc>
                  <a:spcPts val="27400"/>
                </a:lnSpc>
                <a:defRPr sz="9200">
                  <a:solidFill>
                    <a:srgbClr val="FFFFFF"/>
                  </a:solidFill>
                  <a:latin typeface="Tw Cen MT"/>
                  <a:ea typeface="Tw Cen MT"/>
                  <a:cs typeface="Tw Cen MT"/>
                  <a:sym typeface="Tw Cen MT"/>
                </a:defRPr>
              </a:pPr>
              <a:endParaRPr/>
            </a:p>
          </p:txBody>
        </p:sp>
        <p:sp>
          <p:nvSpPr>
            <p:cNvPr id="348" name="Shape 348"/>
            <p:cNvSpPr/>
            <p:nvPr/>
          </p:nvSpPr>
          <p:spPr>
            <a:xfrm rot="5400000">
              <a:off x="15995358" y="2375144"/>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0" name="Shape 350"/>
            <p:cNvSpPr/>
            <p:nvPr/>
          </p:nvSpPr>
          <p:spPr>
            <a:xfrm>
              <a:off x="2498279" y="9570056"/>
              <a:ext cx="19139560" cy="1"/>
            </a:xfrm>
            <a:prstGeom prst="line">
              <a:avLst/>
            </a:prstGeom>
            <a:ln w="635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1" name="Shape 351"/>
            <p:cNvSpPr/>
            <p:nvPr/>
          </p:nvSpPr>
          <p:spPr>
            <a:xfrm>
              <a:off x="1496785" y="90507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352" name="Shape 352"/>
            <p:cNvSpPr/>
            <p:nvPr/>
          </p:nvSpPr>
          <p:spPr>
            <a:xfrm>
              <a:off x="1372043" y="6455481"/>
              <a:ext cx="21354889" cy="2022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3000" b="0">
                  <a:latin typeface="Montserrat Medium"/>
                  <a:ea typeface="Montserrat Medium"/>
                  <a:cs typeface="Montserrat Medium"/>
                  <a:sym typeface="Montserrat Medium"/>
                </a:defRPr>
              </a:lvl1pPr>
            </a:lstStyle>
            <a:p>
              <a:r>
                <a:t>In this exercise, you will use the KJ Brainstorming method to identify and prioritise themes in user research data. Use the resources onthe companion website if you don’t have your own data. Alternatively, you can also complete the exercise with ideas generated through the brainwriting 6-3-5 method (p.28). </a:t>
              </a:r>
            </a:p>
          </p:txBody>
        </p:sp>
        <p:sp>
          <p:nvSpPr>
            <p:cNvPr id="353" name="Shape 353"/>
            <p:cNvSpPr/>
            <p:nvPr/>
          </p:nvSpPr>
          <p:spPr>
            <a:xfrm>
              <a:off x="21336913" y="90507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7</a:t>
              </a:r>
            </a:p>
          </p:txBody>
        </p:sp>
        <p:sp>
          <p:nvSpPr>
            <p:cNvPr id="354" name="Shape 354"/>
            <p:cNvSpPr/>
            <p:nvPr/>
          </p:nvSpPr>
          <p:spPr>
            <a:xfrm>
              <a:off x="1154878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4</a:t>
              </a:r>
            </a:p>
          </p:txBody>
        </p:sp>
        <p:sp>
          <p:nvSpPr>
            <p:cNvPr id="355" name="Shape 355"/>
            <p:cNvSpPr/>
            <p:nvPr/>
          </p:nvSpPr>
          <p:spPr>
            <a:xfrm>
              <a:off x="4859919"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2</a:t>
              </a:r>
            </a:p>
          </p:txBody>
        </p:sp>
        <p:sp>
          <p:nvSpPr>
            <p:cNvPr id="356" name="Shape 356"/>
            <p:cNvSpPr/>
            <p:nvPr/>
          </p:nvSpPr>
          <p:spPr>
            <a:xfrm>
              <a:off x="8185654"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3</a:t>
              </a:r>
            </a:p>
          </p:txBody>
        </p:sp>
        <p:sp>
          <p:nvSpPr>
            <p:cNvPr id="357" name="Shape 357"/>
            <p:cNvSpPr/>
            <p:nvPr/>
          </p:nvSpPr>
          <p:spPr>
            <a:xfrm>
              <a:off x="14911922" y="9050786"/>
              <a:ext cx="1038541" cy="1038541"/>
            </a:xfrm>
            <a:prstGeom prst="ellipse">
              <a:avLst/>
            </a:prstGeom>
            <a:solidFill>
              <a:srgbClr val="D6D6D6"/>
            </a:solidFill>
            <a:ln w="12700">
              <a:miter lim="400000"/>
            </a:ln>
          </p:spPr>
          <p:txBody>
            <a:bodyPr lIns="71437" tIns="71437" rIns="71437" bIns="71437" anchor="ctr"/>
            <a:lstStyle/>
            <a:p>
              <a:pPr>
                <a:defRPr sz="3600" b="0">
                  <a:solidFill>
                    <a:srgbClr val="FFFFFF"/>
                  </a:solidFill>
                  <a:latin typeface="Montserrat SemiBold"/>
                  <a:ea typeface="Montserrat SemiBold"/>
                  <a:cs typeface="Montserrat SemiBold"/>
                  <a:sym typeface="Montserrat SemiBold"/>
                </a:defRPr>
              </a:pPr>
              <a:endParaRPr/>
            </a:p>
          </p:txBody>
        </p:sp>
        <p:sp>
          <p:nvSpPr>
            <p:cNvPr id="358" name="Shape 358"/>
            <p:cNvSpPr/>
            <p:nvPr/>
          </p:nvSpPr>
          <p:spPr>
            <a:xfrm>
              <a:off x="18237658" y="90507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6</a:t>
              </a:r>
            </a:p>
          </p:txBody>
        </p:sp>
        <p:sp>
          <p:nvSpPr>
            <p:cNvPr id="360" name="Shape 360"/>
            <p:cNvSpPr/>
            <p:nvPr/>
          </p:nvSpPr>
          <p:spPr>
            <a:xfrm>
              <a:off x="18112142" y="3266047"/>
              <a:ext cx="6328533"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361" name="Shape 361"/>
            <p:cNvSpPr/>
            <p:nvPr/>
          </p:nvSpPr>
          <p:spPr>
            <a:xfrm>
              <a:off x="18778258" y="3275058"/>
              <a:ext cx="5412995" cy="2200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t>4+ people, pen, paper,</a:t>
              </a:r>
            </a:p>
            <a:p>
              <a:pPr marR="254000" algn="r">
                <a:defRPr sz="3000" b="0">
                  <a:solidFill>
                    <a:srgbClr val="FFFFFF"/>
                  </a:solidFill>
                  <a:latin typeface="Montserrat SemiBold"/>
                  <a:ea typeface="Montserrat SemiBold"/>
                  <a:cs typeface="Montserrat SemiBold"/>
                  <a:sym typeface="Montserrat SemiBold"/>
                </a:defRPr>
              </a:pPr>
              <a:r>
                <a:t> post-it notes (3 colours), a</a:t>
              </a:r>
            </a:p>
            <a:p>
              <a:pPr marR="254000" algn="r">
                <a:defRPr sz="3000" b="0">
                  <a:solidFill>
                    <a:srgbClr val="FFFFFF"/>
                  </a:solidFill>
                  <a:latin typeface="Montserrat SemiBold"/>
                  <a:ea typeface="Montserrat SemiBold"/>
                  <a:cs typeface="Montserrat SemiBold"/>
                  <a:sym typeface="Montserrat SemiBold"/>
                </a:defRPr>
              </a:pPr>
              <a:r>
                <a:t> wall, highlighter </a:t>
              </a:r>
              <a:endParaRPr sz="1200" b="1">
                <a:solidFill>
                  <a:srgbClr val="000000"/>
                </a:solidFill>
                <a:latin typeface="Times"/>
                <a:ea typeface="Times"/>
                <a:cs typeface="Times"/>
                <a:sym typeface="Times"/>
              </a:endParaRPr>
            </a:p>
          </p:txBody>
        </p:sp>
        <p:sp>
          <p:nvSpPr>
            <p:cNvPr id="362" name="Shape 362"/>
            <p:cNvSpPr/>
            <p:nvPr/>
          </p:nvSpPr>
          <p:spPr>
            <a:xfrm>
              <a:off x="14919650" y="9039447"/>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600" b="0">
                  <a:solidFill>
                    <a:srgbClr val="FFFFFF"/>
                  </a:solidFill>
                  <a:latin typeface="Montserrat SemiBold"/>
                  <a:ea typeface="Montserrat SemiBold"/>
                  <a:cs typeface="Montserrat SemiBold"/>
                  <a:sym typeface="Montserrat SemiBold"/>
                </a:defRPr>
              </a:lvl1pPr>
            </a:lstStyle>
            <a:p>
              <a:r>
                <a:t>5</a:t>
              </a:r>
            </a:p>
          </p:txBody>
        </p:sp>
        <p:sp>
          <p:nvSpPr>
            <p:cNvPr id="363" name="Shape 363"/>
            <p:cNvSpPr/>
            <p:nvPr/>
          </p:nvSpPr>
          <p:spPr>
            <a:xfrm>
              <a:off x="8185654" y="9012063"/>
              <a:ext cx="1038542" cy="1038542"/>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364" name="Shape 364"/>
            <p:cNvSpPr/>
            <p:nvPr/>
          </p:nvSpPr>
          <p:spPr>
            <a:xfrm>
              <a:off x="21336913" y="90507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7</a:t>
              </a:r>
            </a:p>
          </p:txBody>
        </p:sp>
        <p:sp>
          <p:nvSpPr>
            <p:cNvPr id="365" name="Shape 365"/>
            <p:cNvSpPr/>
            <p:nvPr/>
          </p:nvSpPr>
          <p:spPr>
            <a:xfrm>
              <a:off x="17580292" y="12635777"/>
              <a:ext cx="653834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Katarzyna Stawarz, CC BY 2.0, </a:t>
              </a:r>
            </a:p>
            <a:p>
              <a:pPr algn="r">
                <a:defRPr sz="2000" b="0">
                  <a:solidFill>
                    <a:srgbClr val="919191"/>
                  </a:solidFill>
                  <a:latin typeface="Montserrat Medium"/>
                  <a:ea typeface="Montserrat Medium"/>
                  <a:cs typeface="Montserrat Medium"/>
                  <a:sym typeface="Montserrat Medium"/>
                </a:defRPr>
              </a:pPr>
              <a:r>
                <a:t>https:// www.flickr.com/photos/flk/5481461561/</a:t>
              </a:r>
            </a:p>
          </p:txBody>
        </p:sp>
        <p:sp>
          <p:nvSpPr>
            <p:cNvPr id="34" name="Shape 146">
              <a:extLst>
                <a:ext uri="{FF2B5EF4-FFF2-40B4-BE49-F238E27FC236}">
                  <a16:creationId xmlns:a16="http://schemas.microsoft.com/office/drawing/2014/main" id="{6649DF59-18A4-5D4E-A298-A930E58534A3}"/>
                </a:ext>
              </a:extLst>
            </p:cNvPr>
            <p:cNvSpPr/>
            <p:nvPr/>
          </p:nvSpPr>
          <p:spPr>
            <a:xfrm rot="16200000">
              <a:off x="17562253" y="615600"/>
              <a:ext cx="3063688"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8">
              <a:extLst>
                <a:ext uri="{FF2B5EF4-FFF2-40B4-BE49-F238E27FC236}">
                  <a16:creationId xmlns:a16="http://schemas.microsoft.com/office/drawing/2014/main" id="{EDB8DBEB-471A-D042-AE29-94C20F1E6C1E}"/>
                </a:ext>
              </a:extLst>
            </p:cNvPr>
            <p:cNvSpPr/>
            <p:nvPr/>
          </p:nvSpPr>
          <p:spPr>
            <a:xfrm>
              <a:off x="19213200" y="255600"/>
              <a:ext cx="5580356" cy="11557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5300"/>
                </a:lnSpc>
                <a:defRPr sz="7400" b="0" spc="-148">
                  <a:solidFill>
                    <a:srgbClr val="FFFFFF"/>
                  </a:solidFill>
                  <a:latin typeface="Montserrat Bold"/>
                  <a:ea typeface="Montserrat Bold"/>
                  <a:cs typeface="Montserrat Bold"/>
                  <a:sym typeface="Montserrat Bold"/>
                </a:defRPr>
              </a:pPr>
              <a:r>
                <a:rPr dirty="0"/>
                <a:t>PAGE 80</a:t>
              </a:r>
            </a:p>
          </p:txBody>
        </p:sp>
        <p:sp>
          <p:nvSpPr>
            <p:cNvPr id="36" name="Shape 151">
              <a:extLst>
                <a:ext uri="{FF2B5EF4-FFF2-40B4-BE49-F238E27FC236}">
                  <a16:creationId xmlns:a16="http://schemas.microsoft.com/office/drawing/2014/main" id="{DC1672E7-8BA8-1347-AD8F-5DD0FD9DE72A}"/>
                </a:ext>
              </a:extLst>
            </p:cNvPr>
            <p:cNvSpPr/>
            <p:nvPr/>
          </p:nvSpPr>
          <p:spPr>
            <a:xfrm>
              <a:off x="-210560" y="904272"/>
              <a:ext cx="16654065" cy="2705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100"/>
                </a:lnSpc>
                <a:defRPr sz="15000" spc="-300">
                  <a:solidFill>
                    <a:srgbClr val="FFFFFF"/>
                  </a:solidFill>
                  <a:latin typeface="Avenir Next"/>
                  <a:ea typeface="Avenir Next"/>
                  <a:cs typeface="Avenir Next"/>
                  <a:sym typeface="Avenir Next"/>
                </a:defRPr>
              </a:pPr>
              <a:r>
                <a:rPr dirty="0"/>
                <a:t>KJ </a:t>
              </a:r>
              <a:r>
                <a:rPr sz="15600" spc="-312" dirty="0"/>
                <a:t>Brainstorming</a:t>
              </a:r>
            </a:p>
          </p:txBody>
        </p:sp>
        <p:sp>
          <p:nvSpPr>
            <p:cNvPr id="37" name="Shape 161">
              <a:extLst>
                <a:ext uri="{FF2B5EF4-FFF2-40B4-BE49-F238E27FC236}">
                  <a16:creationId xmlns:a16="http://schemas.microsoft.com/office/drawing/2014/main" id="{75074012-7DCC-9E40-A011-4236A023CD2A}"/>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grpSp>
      <p:sp>
        <p:nvSpPr>
          <p:cNvPr id="366" name="Shape 366"/>
          <p:cNvSpPr/>
          <p:nvPr/>
        </p:nvSpPr>
        <p:spPr>
          <a:xfrm>
            <a:off x="20012302"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35</TotalTime>
  <Words>1382</Words>
  <Application>Microsoft Macintosh PowerPoint</Application>
  <PresentationFormat>Custom</PresentationFormat>
  <Paragraphs>209</Paragraphs>
  <Slides>11</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11</vt:i4>
      </vt:variant>
    </vt:vector>
  </HeadingPairs>
  <TitlesOfParts>
    <vt:vector size="26" baseType="lpstr">
      <vt:lpstr>Avenir Next</vt:lpstr>
      <vt:lpstr>Montserrat Bold</vt:lpstr>
      <vt:lpstr>Times</vt:lpstr>
      <vt:lpstr>Montserrat-BoldItalic</vt:lpstr>
      <vt:lpstr>Helvetica Neue Light</vt:lpstr>
      <vt:lpstr>Montserrat SemiBold</vt:lpstr>
      <vt:lpstr>Helvetica Neue Medium</vt:lpstr>
      <vt:lpstr>Helvetica Light</vt:lpstr>
      <vt:lpstr>Montserrat Medium</vt:lpstr>
      <vt:lpstr>Tw Cen MT</vt:lpstr>
      <vt:lpstr>Helvetica Neue Thin</vt:lpstr>
      <vt:lpstr>Helvetica Neue</vt:lpstr>
      <vt:lpstr>Montserrat-Italic</vt:lpstr>
      <vt:lpstr>Palatino</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8</cp:revision>
  <dcterms:modified xsi:type="dcterms:W3CDTF">2020-01-09T04:23:18Z</dcterms:modified>
</cp:coreProperties>
</file>